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notesMasterIdLst>
    <p:notesMasterId r:id="rId26"/>
  </p:notesMasterIdLst>
  <p:handoutMasterIdLst>
    <p:handoutMasterId r:id="rId27"/>
  </p:handoutMasterIdLst>
  <p:sldIdLst>
    <p:sldId id="344" r:id="rId2"/>
    <p:sldId id="354" r:id="rId3"/>
    <p:sldId id="366" r:id="rId4"/>
    <p:sldId id="355" r:id="rId5"/>
    <p:sldId id="356" r:id="rId6"/>
    <p:sldId id="360" r:id="rId7"/>
    <p:sldId id="372" r:id="rId8"/>
    <p:sldId id="324" r:id="rId9"/>
    <p:sldId id="300" r:id="rId10"/>
    <p:sldId id="375" r:id="rId11"/>
    <p:sldId id="325" r:id="rId12"/>
    <p:sldId id="359" r:id="rId13"/>
    <p:sldId id="370" r:id="rId14"/>
    <p:sldId id="361" r:id="rId15"/>
    <p:sldId id="301" r:id="rId16"/>
    <p:sldId id="303" r:id="rId17"/>
    <p:sldId id="327" r:id="rId18"/>
    <p:sldId id="373" r:id="rId19"/>
    <p:sldId id="374" r:id="rId20"/>
    <p:sldId id="367" r:id="rId21"/>
    <p:sldId id="343" r:id="rId22"/>
    <p:sldId id="365" r:id="rId23"/>
    <p:sldId id="368" r:id="rId24"/>
    <p:sldId id="350" r:id="rId25"/>
  </p:sldIdLst>
  <p:sldSz cx="12192000" cy="6858000"/>
  <p:notesSz cx="7099300" cy="10234613"/>
  <p:custDataLst>
    <p:tags r:id="rId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2D6158-AFE0-E24D-9779-6106D7D7F515}">
          <p14:sldIdLst>
            <p14:sldId id="344"/>
            <p14:sldId id="354"/>
            <p14:sldId id="366"/>
            <p14:sldId id="355"/>
            <p14:sldId id="356"/>
            <p14:sldId id="360"/>
            <p14:sldId id="372"/>
            <p14:sldId id="324"/>
            <p14:sldId id="300"/>
            <p14:sldId id="375"/>
            <p14:sldId id="325"/>
            <p14:sldId id="359"/>
            <p14:sldId id="370"/>
            <p14:sldId id="361"/>
            <p14:sldId id="301"/>
            <p14:sldId id="303"/>
            <p14:sldId id="327"/>
            <p14:sldId id="373"/>
            <p14:sldId id="374"/>
            <p14:sldId id="367"/>
            <p14:sldId id="343"/>
            <p14:sldId id="365"/>
            <p14:sldId id="368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FF00"/>
    <a:srgbClr val="3333FF"/>
    <a:srgbClr val="FF3300"/>
    <a:srgbClr val="CC00CC"/>
    <a:srgbClr val="FFCC00"/>
    <a:srgbClr val="FF9999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29" autoAdjust="0"/>
    <p:restoredTop sz="95680" autoAdjust="0"/>
  </p:normalViewPr>
  <p:slideViewPr>
    <p:cSldViewPr>
      <p:cViewPr varScale="1">
        <p:scale>
          <a:sx n="60" d="100"/>
          <a:sy n="60" d="100"/>
        </p:scale>
        <p:origin x="200" y="1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CBF75D9-EC51-4AF6-915E-F281D91506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95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4A1F5473-D906-4572-8260-982638E388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912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5473-D906-4572-8260-982638E3881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0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3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4</a:t>
            </a:fld>
            <a:endParaRPr 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5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6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7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93041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10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7205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37D4DA-0E7E-4568-A454-4074090E3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E249C1-E3D7-4209-B746-9C7D118073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B14AC-469A-42FB-9D01-D55F409F97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F1C9E-1098-48D9-B6CC-80E94073E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3D09D2-EEC5-41E4-B373-D8D1440F0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56E8AD-E8C9-4997-A1DA-098C47DAFC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B6B59-D9A1-4602-B5BC-ED7CD45E12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0165FE-267F-410E-8BBB-1F2D75B80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AA43D5-BCCE-4C27-9FB6-667D69774F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506E33-31AA-4CF4-93C6-67AE5A6ADE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9283D3-BDEC-4ADD-B33C-ABE117AC2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C9C46FB5-3DA0-47B8-845F-24758E8AE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9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2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tags" Target="../tags/tag21.xml"/><Relationship Id="rId10" Type="http://schemas.openxmlformats.org/officeDocument/2006/relationships/image" Target="../media/image22.png"/><Relationship Id="rId4" Type="http://schemas.openxmlformats.org/officeDocument/2006/relationships/tags" Target="../tags/tag20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2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0.png"/><Relationship Id="rId5" Type="http://schemas.openxmlformats.org/officeDocument/2006/relationships/tags" Target="../tags/tag26.xml"/><Relationship Id="rId10" Type="http://schemas.openxmlformats.org/officeDocument/2006/relationships/image" Target="../media/image29.png"/><Relationship Id="rId4" Type="http://schemas.openxmlformats.org/officeDocument/2006/relationships/tags" Target="../tags/tag25.xml"/><Relationship Id="rId9" Type="http://schemas.openxmlformats.org/officeDocument/2006/relationships/image" Target="../media/image24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0.xml"/><Relationship Id="rId7" Type="http://schemas.openxmlformats.org/officeDocument/2006/relationships/image" Target="../media/image3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3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33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6" Type="http://schemas.openxmlformats.org/officeDocument/2006/relationships/image" Target="../media/image36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image" Target="../media/image34.png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48.xml"/><Relationship Id="rId7" Type="http://schemas.openxmlformats.org/officeDocument/2006/relationships/image" Target="../media/image39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6.xml"/><Relationship Id="rId10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11.xml"/><Relationship Id="rId10" Type="http://schemas.openxmlformats.org/officeDocument/2006/relationships/image" Target="../media/image9.png"/><Relationship Id="rId4" Type="http://schemas.openxmlformats.org/officeDocument/2006/relationships/tags" Target="../tags/tag10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4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tags" Target="../tags/tag16.xml"/><Relationship Id="rId10" Type="http://schemas.openxmlformats.org/officeDocument/2006/relationships/image" Target="../media/image22.png"/><Relationship Id="rId4" Type="http://schemas.openxmlformats.org/officeDocument/2006/relationships/tags" Target="../tags/tag15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6400"/>
            <a:ext cx="7441387" cy="4952999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0668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Decision Networks and Value of Information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6324600" y="5462830"/>
            <a:ext cx="5867400" cy="86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Spring 2023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University of California, Berkeley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573309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265041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Networks: Notation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FF186BB-2692-C026-9945-FAA2D3429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2" y="1447800"/>
            <a:ext cx="6083298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EU(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leave|bad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) = Expected Utility of taking action leave, given you know the forecast is bad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Left side of conditioning bar: Action being taken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Right side of conditioning bar: The random variable(s) we know the value of (evidence)</a:t>
            </a:r>
          </a:p>
          <a:p>
            <a:r>
              <a:rPr lang="en-US" sz="2400" dirty="0">
                <a:latin typeface="Calibri"/>
                <a:cs typeface="Calibri"/>
              </a:rPr>
              <a:t>MEU(F=bad) = Maximum Expected Utility, given you know the forecast is bad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In the parentheses, we write the evidence (which nodes we know)</a:t>
            </a:r>
          </a:p>
        </p:txBody>
      </p:sp>
      <p:sp>
        <p:nvSpPr>
          <p:cNvPr id="2" name="Text Box 83">
            <a:extLst>
              <a:ext uri="{FF2B5EF4-FFF2-40B4-BE49-F238E27FC236}">
                <a16:creationId xmlns:a16="http://schemas.microsoft.com/office/drawing/2014/main" id="{8419CE07-4BA4-9D8C-84A8-F2C5F05F9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4" name="Text Box 84">
            <a:extLst>
              <a:ext uri="{FF2B5EF4-FFF2-40B4-BE49-F238E27FC236}">
                <a16:creationId xmlns:a16="http://schemas.microsoft.com/office/drawing/2014/main" id="{347A3C5B-D149-EF64-D21C-8285C6190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5" name="Picture 4" descr="TP_tmp">
            <a:extLst>
              <a:ext uri="{FF2B5EF4-FFF2-40B4-BE49-F238E27FC236}">
                <a16:creationId xmlns:a16="http://schemas.microsoft.com/office/drawing/2014/main" id="{D0AA7AEB-020F-81C4-A4A5-180392B487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9" descr="TP_tmp">
            <a:extLst>
              <a:ext uri="{FF2B5EF4-FFF2-40B4-BE49-F238E27FC236}">
                <a16:creationId xmlns:a16="http://schemas.microsoft.com/office/drawing/2014/main" id="{323A07EC-6AA8-1CDA-6FF4-D68DBC945DF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800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9">
            <a:extLst>
              <a:ext uri="{FF2B5EF4-FFF2-40B4-BE49-F238E27FC236}">
                <a16:creationId xmlns:a16="http://schemas.microsoft.com/office/drawing/2014/main" id="{BBC457C6-331B-2199-010F-F0BB510C0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10200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take</a:t>
            </a:r>
          </a:p>
        </p:txBody>
      </p:sp>
      <p:pic>
        <p:nvPicPr>
          <p:cNvPr id="8" name="Picture 98" descr="TP_tmp">
            <a:extLst>
              <a:ext uri="{FF2B5EF4-FFF2-40B4-BE49-F238E27FC236}">
                <a16:creationId xmlns:a16="http://schemas.microsoft.com/office/drawing/2014/main" id="{E7B6BB62-8275-7B5D-9452-C75ED6FA032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895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3" descr="TP_tmp">
            <a:extLst>
              <a:ext uri="{FF2B5EF4-FFF2-40B4-BE49-F238E27FC236}">
                <a16:creationId xmlns:a16="http://schemas.microsoft.com/office/drawing/2014/main" id="{AC48B66E-08D1-3C0C-CDF2-E5E73DF41700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9400"/>
            <a:ext cx="447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5" descr="TP_tmp">
            <a:extLst>
              <a:ext uri="{FF2B5EF4-FFF2-40B4-BE49-F238E27FC236}">
                <a16:creationId xmlns:a16="http://schemas.microsoft.com/office/drawing/2014/main" id="{4C399EE0-3B51-60D8-F3CD-5FAA7E52FA9D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6096000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50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Decisions as Outcome Trees</a:t>
            </a:r>
          </a:p>
        </p:txBody>
      </p:sp>
      <p:grpSp>
        <p:nvGrpSpPr>
          <p:cNvPr id="23556" name="Group 5"/>
          <p:cNvGrpSpPr>
            <a:grpSpLocks/>
          </p:cNvGrpSpPr>
          <p:nvPr/>
        </p:nvGrpSpPr>
        <p:grpSpPr bwMode="auto">
          <a:xfrm>
            <a:off x="3540390" y="4318009"/>
            <a:ext cx="1828800" cy="533400"/>
            <a:chOff x="4368" y="1728"/>
            <a:chExt cx="528" cy="336"/>
          </a:xfrm>
        </p:grpSpPr>
        <p:sp>
          <p:nvSpPr>
            <p:cNvPr id="23582" name="Freeform 6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U(t,s)</a:t>
              </a:r>
            </a:p>
          </p:txBody>
        </p:sp>
      </p:grpSp>
      <p:sp>
        <p:nvSpPr>
          <p:cNvPr id="23557" name="Oval 3"/>
          <p:cNvSpPr>
            <a:spLocks noChangeArrowheads="1"/>
          </p:cNvSpPr>
          <p:nvPr/>
        </p:nvSpPr>
        <p:spPr bwMode="auto">
          <a:xfrm>
            <a:off x="4835790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sp>
        <p:nvSpPr>
          <p:cNvPr id="23558" name="Oval 3"/>
          <p:cNvSpPr>
            <a:spLocks noChangeArrowheads="1"/>
          </p:cNvSpPr>
          <p:nvPr/>
        </p:nvSpPr>
        <p:spPr bwMode="auto">
          <a:xfrm>
            <a:off x="9557015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cxnSp>
        <p:nvCxnSpPr>
          <p:cNvPr id="12" name="Straight Arrow Connector 11"/>
          <p:cNvCxnSpPr>
            <a:stCxn id="18" idx="3"/>
            <a:endCxn id="23557" idx="0"/>
          </p:cNvCxnSpPr>
          <p:nvPr/>
        </p:nvCxnSpPr>
        <p:spPr>
          <a:xfrm rot="5400000">
            <a:off x="6227234" y="1404153"/>
            <a:ext cx="762000" cy="23225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3"/>
            <a:endCxn id="23558" idx="0"/>
          </p:cNvCxnSpPr>
          <p:nvPr/>
        </p:nvCxnSpPr>
        <p:spPr>
          <a:xfrm rot="16200000" flipH="1">
            <a:off x="8587847" y="1366052"/>
            <a:ext cx="762000" cy="2398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1" name="TextBox 15"/>
          <p:cNvSpPr txBox="1">
            <a:spLocks noChangeArrowheads="1"/>
          </p:cNvSpPr>
          <p:nvPr/>
        </p:nvSpPr>
        <p:spPr bwMode="auto">
          <a:xfrm rot="-1071566">
            <a:off x="5937515" y="2270134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take</a:t>
            </a:r>
          </a:p>
        </p:txBody>
      </p:sp>
      <p:sp>
        <p:nvSpPr>
          <p:cNvPr id="23562" name="TextBox 16"/>
          <p:cNvSpPr txBox="1">
            <a:spLocks noChangeArrowheads="1"/>
          </p:cNvSpPr>
          <p:nvPr/>
        </p:nvSpPr>
        <p:spPr bwMode="auto">
          <a:xfrm rot="1093261">
            <a:off x="8756915" y="233045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leave</a:t>
            </a:r>
          </a:p>
        </p:txBody>
      </p:sp>
      <p:sp>
        <p:nvSpPr>
          <p:cNvPr id="18" name="Isosceles Triangle 17"/>
          <p:cNvSpPr/>
          <p:nvPr/>
        </p:nvSpPr>
        <p:spPr>
          <a:xfrm>
            <a:off x="7197990" y="1727209"/>
            <a:ext cx="1143000" cy="4572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9" name="Straight Arrow Connector 18"/>
          <p:cNvCxnSpPr>
            <a:stCxn id="23557" idx="4"/>
          </p:cNvCxnSpPr>
          <p:nvPr/>
        </p:nvCxnSpPr>
        <p:spPr>
          <a:xfrm rot="5400000">
            <a:off x="45143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5" name="TextBox 19"/>
          <p:cNvSpPr txBox="1">
            <a:spLocks noChangeArrowheads="1"/>
          </p:cNvSpPr>
          <p:nvPr/>
        </p:nvSpPr>
        <p:spPr bwMode="auto">
          <a:xfrm rot="-2151216">
            <a:off x="4284928" y="3548072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grpSp>
        <p:nvGrpSpPr>
          <p:cNvPr id="23566" name="Group 21"/>
          <p:cNvGrpSpPr>
            <a:grpSpLocks/>
          </p:cNvGrpSpPr>
          <p:nvPr/>
        </p:nvGrpSpPr>
        <p:grpSpPr bwMode="auto">
          <a:xfrm>
            <a:off x="5521590" y="4318009"/>
            <a:ext cx="1828800" cy="533400"/>
            <a:chOff x="4368" y="1728"/>
            <a:chExt cx="528" cy="336"/>
          </a:xfrm>
        </p:grpSpPr>
        <p:sp>
          <p:nvSpPr>
            <p:cNvPr id="23580" name="Freeform 22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1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U(t,r)</a:t>
              </a:r>
            </a:p>
          </p:txBody>
        </p:sp>
      </p:grpSp>
      <p:cxnSp>
        <p:nvCxnSpPr>
          <p:cNvPr id="25" name="Straight Arrow Connector 24"/>
          <p:cNvCxnSpPr>
            <a:stCxn id="23557" idx="4"/>
          </p:cNvCxnSpPr>
          <p:nvPr/>
        </p:nvCxnSpPr>
        <p:spPr>
          <a:xfrm rot="16200000" flipH="1">
            <a:off x="55430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8" name="TextBox 32"/>
          <p:cNvSpPr txBox="1">
            <a:spLocks noChangeArrowheads="1"/>
          </p:cNvSpPr>
          <p:nvPr/>
        </p:nvSpPr>
        <p:spPr bwMode="auto">
          <a:xfrm rot="2243371">
            <a:off x="58883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grpSp>
        <p:nvGrpSpPr>
          <p:cNvPr id="23569" name="Group 34"/>
          <p:cNvGrpSpPr>
            <a:grpSpLocks/>
          </p:cNvGrpSpPr>
          <p:nvPr/>
        </p:nvGrpSpPr>
        <p:grpSpPr bwMode="auto">
          <a:xfrm>
            <a:off x="8264790" y="4318009"/>
            <a:ext cx="1828800" cy="533400"/>
            <a:chOff x="4368" y="1728"/>
            <a:chExt cx="528" cy="336"/>
          </a:xfrm>
        </p:grpSpPr>
        <p:sp>
          <p:nvSpPr>
            <p:cNvPr id="23578" name="Freeform 35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9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U(l,s)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rot="5400000">
            <a:off x="92387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71" name="Group 38"/>
          <p:cNvGrpSpPr>
            <a:grpSpLocks/>
          </p:cNvGrpSpPr>
          <p:nvPr/>
        </p:nvGrpSpPr>
        <p:grpSpPr bwMode="auto">
          <a:xfrm>
            <a:off x="10245990" y="4318009"/>
            <a:ext cx="1828800" cy="533400"/>
            <a:chOff x="4368" y="1728"/>
            <a:chExt cx="528" cy="336"/>
          </a:xfrm>
        </p:grpSpPr>
        <p:sp>
          <p:nvSpPr>
            <p:cNvPr id="23576" name="Freeform 3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7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U(l,r)</a:t>
              </a:r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rot="16200000" flipH="1">
            <a:off x="102674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3" name="TextBox 42"/>
          <p:cNvSpPr txBox="1">
            <a:spLocks noChangeArrowheads="1"/>
          </p:cNvSpPr>
          <p:nvPr/>
        </p:nvSpPr>
        <p:spPr bwMode="auto">
          <a:xfrm rot="2243371">
            <a:off x="106127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sp>
        <p:nvSpPr>
          <p:cNvPr id="23574" name="TextBox 43"/>
          <p:cNvSpPr txBox="1">
            <a:spLocks noChangeArrowheads="1"/>
          </p:cNvSpPr>
          <p:nvPr/>
        </p:nvSpPr>
        <p:spPr bwMode="auto">
          <a:xfrm rot="-2151216">
            <a:off x="9009328" y="353060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sp>
        <p:nvSpPr>
          <p:cNvPr id="23575" name="TextBox 31"/>
          <p:cNvSpPr txBox="1">
            <a:spLocks noChangeArrowheads="1"/>
          </p:cNvSpPr>
          <p:nvPr/>
        </p:nvSpPr>
        <p:spPr bwMode="auto">
          <a:xfrm>
            <a:off x="7426590" y="1814522"/>
            <a:ext cx="68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800">
                <a:latin typeface="Calibri"/>
                <a:cs typeface="Calibri"/>
              </a:rPr>
              <a:t>{b}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752600"/>
            <a:ext cx="2420937" cy="3619500"/>
            <a:chOff x="9126537" y="1257300"/>
            <a:chExt cx="3124200" cy="4114800"/>
          </a:xfrm>
        </p:grpSpPr>
        <p:cxnSp>
          <p:nvCxnSpPr>
            <p:cNvPr id="31" name="AutoShape 3"/>
            <p:cNvCxnSpPr>
              <a:cxnSpLocks noChangeShapeType="1"/>
              <a:stCxn id="32" idx="4"/>
              <a:endCxn id="33" idx="0"/>
            </p:cNvCxnSpPr>
            <p:nvPr/>
          </p:nvCxnSpPr>
          <p:spPr bwMode="auto">
            <a:xfrm>
              <a:off x="9737725" y="3633788"/>
              <a:ext cx="0" cy="1149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9126537" y="30448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126537" y="4797425"/>
              <a:ext cx="1222375" cy="574675"/>
            </a:xfrm>
            <a:prstGeom prst="ellipse">
              <a:avLst/>
            </a:prstGeom>
            <a:solidFill>
              <a:srgbClr val="C0C0C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>
                  <a:latin typeface="Calibri"/>
                  <a:cs typeface="Calibri"/>
                </a:rPr>
                <a:t>Forecast</a:t>
              </a:r>
            </a:p>
            <a:p>
              <a:pPr algn="ctr" rtl="1"/>
              <a:r>
                <a:rPr lang="en-US">
                  <a:latin typeface="Calibri"/>
                  <a:cs typeface="Calibri"/>
                </a:rPr>
                <a:t>=bad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9202737" y="12573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Umbrella</a:t>
              </a:r>
            </a:p>
          </p:txBody>
        </p:sp>
        <p:grpSp>
          <p:nvGrpSpPr>
            <p:cNvPr id="35" name="Group 7"/>
            <p:cNvGrpSpPr>
              <a:grpSpLocks/>
            </p:cNvGrpSpPr>
            <p:nvPr/>
          </p:nvGrpSpPr>
          <p:grpSpPr bwMode="auto">
            <a:xfrm>
              <a:off x="11412537" y="2324100"/>
              <a:ext cx="838200" cy="533400"/>
              <a:chOff x="4368" y="1728"/>
              <a:chExt cx="528" cy="336"/>
            </a:xfrm>
          </p:grpSpPr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39" name="AutoShape 10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345737" y="1524000"/>
              <a:ext cx="1066800" cy="1111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1"/>
            <p:cNvCxnSpPr>
              <a:cxnSpLocks noChangeShapeType="1"/>
              <a:stCxn id="32" idx="6"/>
              <a:endCxn id="36" idx="1"/>
            </p:cNvCxnSpPr>
            <p:nvPr/>
          </p:nvCxnSpPr>
          <p:spPr bwMode="auto">
            <a:xfrm flipV="1">
              <a:off x="10363200" y="25908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21272"/>
            <a:ext cx="1828800" cy="12605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876800"/>
            <a:ext cx="1210033" cy="91439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876800"/>
            <a:ext cx="1133567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876800"/>
            <a:ext cx="1066800" cy="7824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876800"/>
            <a:ext cx="1219200" cy="76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animBg="1"/>
      <p:bldP spid="23558" grpId="0" animBg="1"/>
      <p:bldP spid="23561" grpId="0"/>
      <p:bldP spid="23562" grpId="0"/>
      <p:bldP spid="18" grpId="0" animBg="1"/>
      <p:bldP spid="23565" grpId="0"/>
      <p:bldP spid="23568" grpId="0"/>
      <p:bldP spid="23573" grpId="0"/>
      <p:bldP spid="23574" grpId="0"/>
      <p:bldP spid="235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 Decision Network</a:t>
            </a:r>
          </a:p>
        </p:txBody>
      </p:sp>
      <p:cxnSp>
        <p:nvCxnSpPr>
          <p:cNvPr id="6" name="AutoShape 3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1883308" y="3830461"/>
            <a:ext cx="18288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895600" y="3276600"/>
            <a:ext cx="1633016" cy="5538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Ghost Location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1430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(1,1)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200400" y="1752600"/>
            <a:ext cx="885709" cy="4691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Bust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5352817" y="2690989"/>
            <a:ext cx="649520" cy="469194"/>
            <a:chOff x="4368" y="1728"/>
            <a:chExt cx="528" cy="336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1" name="AutoShape 10"/>
          <p:cNvCxnSpPr>
            <a:cxnSpLocks noChangeShapeType="1"/>
            <a:stCxn id="9" idx="3"/>
          </p:cNvCxnSpPr>
          <p:nvPr/>
        </p:nvCxnSpPr>
        <p:spPr bwMode="auto">
          <a:xfrm>
            <a:off x="4086109" y="1987197"/>
            <a:ext cx="1324091" cy="90840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1"/>
          <p:cNvCxnSpPr>
            <a:cxnSpLocks noChangeShapeType="1"/>
            <a:stCxn id="7" idx="6"/>
          </p:cNvCxnSpPr>
          <p:nvPr/>
        </p:nvCxnSpPr>
        <p:spPr bwMode="auto">
          <a:xfrm flipV="1">
            <a:off x="4528616" y="2895600"/>
            <a:ext cx="881584" cy="6579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2743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(1,2)</a:t>
            </a: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3434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(1,3)</a:t>
            </a: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8839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(1,n)</a:t>
            </a:r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1143000" y="5105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(2,1)</a:t>
            </a: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1143000" y="6248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(m,1)</a:t>
            </a:r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8839200" y="61722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m,n</a:t>
            </a:r>
            <a:r>
              <a:rPr lang="en-US" dirty="0">
                <a:latin typeface="Calibri" pitchFamily="34" charset="0"/>
                <a:cs typeface="Calibri" pitchFamily="34" charset="0"/>
              </a:rPr>
              <a:t>)</a:t>
            </a:r>
          </a:p>
        </p:txBody>
      </p:sp>
      <p:cxnSp>
        <p:nvCxnSpPr>
          <p:cNvPr id="34" name="AutoShape 3"/>
          <p:cNvCxnSpPr>
            <a:cxnSpLocks noChangeShapeType="1"/>
            <a:stCxn id="7" idx="4"/>
            <a:endCxn id="28" idx="0"/>
          </p:cNvCxnSpPr>
          <p:nvPr/>
        </p:nvCxnSpPr>
        <p:spPr bwMode="auto">
          <a:xfrm flipH="1">
            <a:off x="3483508" y="3830461"/>
            <a:ext cx="228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"/>
          <p:cNvCxnSpPr>
            <a:cxnSpLocks noChangeShapeType="1"/>
            <a:stCxn id="7" idx="4"/>
            <a:endCxn id="29" idx="0"/>
          </p:cNvCxnSpPr>
          <p:nvPr/>
        </p:nvCxnSpPr>
        <p:spPr bwMode="auto">
          <a:xfrm>
            <a:off x="3712108" y="3830461"/>
            <a:ext cx="1371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3"/>
          <p:cNvCxnSpPr>
            <a:cxnSpLocks noChangeShapeType="1"/>
            <a:stCxn id="7" idx="4"/>
            <a:endCxn id="30" idx="0"/>
          </p:cNvCxnSpPr>
          <p:nvPr/>
        </p:nvCxnSpPr>
        <p:spPr bwMode="auto">
          <a:xfrm>
            <a:off x="3712108" y="3830461"/>
            <a:ext cx="58674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3"/>
          <p:cNvCxnSpPr>
            <a:cxnSpLocks noChangeShapeType="1"/>
            <a:stCxn id="7" idx="4"/>
            <a:endCxn id="31" idx="0"/>
          </p:cNvCxnSpPr>
          <p:nvPr/>
        </p:nvCxnSpPr>
        <p:spPr bwMode="auto">
          <a:xfrm flipH="1">
            <a:off x="1883308" y="3830461"/>
            <a:ext cx="1828800" cy="1274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3"/>
          <p:cNvCxnSpPr>
            <a:cxnSpLocks noChangeShapeType="1"/>
            <a:stCxn id="7" idx="4"/>
            <a:endCxn id="32" idx="0"/>
          </p:cNvCxnSpPr>
          <p:nvPr/>
        </p:nvCxnSpPr>
        <p:spPr bwMode="auto">
          <a:xfrm flipH="1">
            <a:off x="1883308" y="3830461"/>
            <a:ext cx="1828800" cy="2417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3"/>
          <p:cNvCxnSpPr>
            <a:cxnSpLocks noChangeShapeType="1"/>
            <a:stCxn id="7" idx="4"/>
            <a:endCxn id="33" idx="0"/>
          </p:cNvCxnSpPr>
          <p:nvPr/>
        </p:nvCxnSpPr>
        <p:spPr bwMode="auto">
          <a:xfrm>
            <a:off x="3712108" y="3830461"/>
            <a:ext cx="5867400" cy="23417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TextBox 51"/>
          <p:cNvSpPr txBox="1"/>
          <p:nvPr/>
        </p:nvSpPr>
        <p:spPr>
          <a:xfrm>
            <a:off x="5181600" y="60198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34200" y="4343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9130242" y="5105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456129" y="5478072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915400" y="1143000"/>
            <a:ext cx="3266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Demo: Ghostbusters with probability </a:t>
            </a:r>
          </a:p>
        </p:txBody>
      </p:sp>
    </p:spTree>
    <p:extLst>
      <p:ext uri="{BB962C8B-B14F-4D97-AF65-F5344CB8AC3E}">
        <p14:creationId xmlns:p14="http://schemas.microsoft.com/office/powerpoint/2010/main" val="21350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2" grpId="0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--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706" y="1143000"/>
            <a:ext cx="8256588" cy="51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6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29311"/>
            <a:ext cx="8885899" cy="56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Value of Information</a:t>
            </a:r>
          </a:p>
        </p:txBody>
      </p:sp>
      <p:sp>
        <p:nvSpPr>
          <p:cNvPr id="1185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Idea: compute value of acquiring evidence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Can be done directly from decision network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Example: buying oil drilling rights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Two blocks A and B, exactly one has oil, worth k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You can drill in one location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Prior probabilities 0.5 each, &amp; mutually exclusive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Drilling in either A or B has EU = k/2, MEU = k/2</a:t>
            </a:r>
          </a:p>
          <a:p>
            <a:pPr lvl="1"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Question: what’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s the </a:t>
            </a:r>
            <a:r>
              <a:rPr lang="en-US" altLang="ja-JP" sz="20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value of information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of O?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Value of knowing which of A or B has oil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Value is expected gain in MEU from new info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Survey may say “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oil in a” or “oil in b”, </a:t>
            </a:r>
            <a:r>
              <a:rPr lang="en-US" altLang="ja-JP" sz="1800" dirty="0" err="1">
                <a:latin typeface="Calibri"/>
                <a:ea typeface="ＭＳ Ｐゴシック" pitchFamily="34" charset="-128"/>
                <a:cs typeface="Calibri"/>
              </a:rPr>
              <a:t>prob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0.5 each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If we know </a:t>
            </a:r>
            <a:r>
              <a:rPr lang="en-US" sz="1800" dirty="0" err="1">
                <a:latin typeface="Calibri"/>
                <a:ea typeface="ＭＳ Ｐゴシック" pitchFamily="34" charset="-128"/>
                <a:cs typeface="Calibri"/>
              </a:rPr>
              <a:t>OilLoc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, MEU is k (either way)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Gain in MEU from knowing </a:t>
            </a:r>
            <a:r>
              <a:rPr lang="en-US" sz="1800" dirty="0" err="1">
                <a:latin typeface="Calibri"/>
                <a:ea typeface="ＭＳ Ｐゴシック" pitchFamily="34" charset="-128"/>
                <a:cs typeface="Calibri"/>
              </a:rPr>
              <a:t>OilLoc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?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VPI(</a:t>
            </a:r>
            <a:r>
              <a:rPr lang="en-US" sz="1800" dirty="0" err="1">
                <a:latin typeface="Calibri"/>
                <a:ea typeface="ＭＳ Ｐゴシック" pitchFamily="34" charset="-128"/>
                <a:cs typeface="Calibri"/>
              </a:rPr>
              <a:t>OilLoc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) = k/2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Fair price of information: k/2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543800" y="1752600"/>
            <a:ext cx="2514600" cy="1412875"/>
            <a:chOff x="6400800" y="2046288"/>
            <a:chExt cx="2514600" cy="1412875"/>
          </a:xfrm>
        </p:grpSpPr>
        <p:sp>
          <p:nvSpPr>
            <p:cNvPr id="24622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OilLoc</a:t>
              </a:r>
            </a:p>
          </p:txBody>
        </p:sp>
        <p:sp>
          <p:nvSpPr>
            <p:cNvPr id="24623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DrillLoc</a:t>
              </a:r>
            </a:p>
          </p:txBody>
        </p:sp>
        <p:grpSp>
          <p:nvGrpSpPr>
            <p:cNvPr id="24624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24627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628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24625" name="AutoShape 9"/>
            <p:cNvCxnSpPr>
              <a:cxnSpLocks noChangeShapeType="1"/>
              <a:stCxn id="24623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26" name="AutoShape 10"/>
            <p:cNvCxnSpPr>
              <a:cxnSpLocks noChangeShapeType="1"/>
              <a:stCxn id="24622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11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62143"/>
              </p:ext>
            </p:extLst>
          </p:nvPr>
        </p:nvGraphicFramePr>
        <p:xfrm>
          <a:off x="10363200" y="1524000"/>
          <a:ext cx="1295400" cy="1722438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37667"/>
              </p:ext>
            </p:extLst>
          </p:nvPr>
        </p:nvGraphicFramePr>
        <p:xfrm>
          <a:off x="6553200" y="2454247"/>
          <a:ext cx="838200" cy="1050953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VPI Example: Weather</a:t>
            </a:r>
          </a:p>
        </p:txBody>
      </p:sp>
      <p:cxnSp>
        <p:nvCxnSpPr>
          <p:cNvPr id="25602" name="AutoShape 3"/>
          <p:cNvCxnSpPr>
            <a:cxnSpLocks noChangeShapeType="1"/>
            <a:stCxn id="25603" idx="4"/>
            <a:endCxn id="25604" idx="0"/>
          </p:cNvCxnSpPr>
          <p:nvPr/>
        </p:nvCxnSpPr>
        <p:spPr bwMode="auto">
          <a:xfrm>
            <a:off x="7392988" y="2951163"/>
            <a:ext cx="0" cy="692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6781800" y="2362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67818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858000" y="1371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5606" name="Group 7"/>
          <p:cNvGrpSpPr>
            <a:grpSpLocks/>
          </p:cNvGrpSpPr>
          <p:nvPr/>
        </p:nvGrpSpPr>
        <p:grpSpPr bwMode="auto">
          <a:xfrm>
            <a:off x="9067800" y="1828800"/>
            <a:ext cx="838200" cy="533400"/>
            <a:chOff x="4368" y="1728"/>
            <a:chExt cx="528" cy="336"/>
          </a:xfrm>
        </p:grpSpPr>
        <p:sp>
          <p:nvSpPr>
            <p:cNvPr id="25662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663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5607" name="AutoShape 10"/>
          <p:cNvCxnSpPr>
            <a:cxnSpLocks noChangeShapeType="1"/>
            <a:stCxn id="25605" idx="3"/>
          </p:cNvCxnSpPr>
          <p:nvPr/>
        </p:nvCxnSpPr>
        <p:spPr bwMode="auto">
          <a:xfrm>
            <a:off x="8015288" y="1638300"/>
            <a:ext cx="1038225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8" name="AutoShape 11"/>
          <p:cNvCxnSpPr>
            <a:cxnSpLocks noChangeShapeType="1"/>
            <a:stCxn id="25603" idx="6"/>
          </p:cNvCxnSpPr>
          <p:nvPr/>
        </p:nvCxnSpPr>
        <p:spPr bwMode="auto">
          <a:xfrm flipV="1">
            <a:off x="8018463" y="2095500"/>
            <a:ext cx="1035050" cy="5540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88907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25444"/>
              </p:ext>
            </p:extLst>
          </p:nvPr>
        </p:nvGraphicFramePr>
        <p:xfrm>
          <a:off x="10287000" y="1371600"/>
          <a:ext cx="1676400" cy="1600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88908" name="Text Box 44"/>
          <p:cNvSpPr txBox="1">
            <a:spLocks noChangeArrowheads="1"/>
          </p:cNvSpPr>
          <p:nvPr/>
        </p:nvSpPr>
        <p:spPr bwMode="auto">
          <a:xfrm>
            <a:off x="457200" y="14478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with no evidence</a:t>
            </a:r>
          </a:p>
        </p:txBody>
      </p:sp>
      <p:pic>
        <p:nvPicPr>
          <p:cNvPr id="1188909" name="Picture 4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0" name="Text Box 46"/>
          <p:cNvSpPr txBox="1">
            <a:spLocks noChangeArrowheads="1"/>
          </p:cNvSpPr>
          <p:nvPr/>
        </p:nvSpPr>
        <p:spPr bwMode="auto">
          <a:xfrm>
            <a:off x="457200" y="24384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if forecast is bad</a:t>
            </a:r>
          </a:p>
        </p:txBody>
      </p:sp>
      <p:pic>
        <p:nvPicPr>
          <p:cNvPr id="1188911" name="Picture 4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82913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2" name="Text Box 48"/>
          <p:cNvSpPr txBox="1">
            <a:spLocks noChangeArrowheads="1"/>
          </p:cNvSpPr>
          <p:nvPr/>
        </p:nvSpPr>
        <p:spPr bwMode="auto">
          <a:xfrm>
            <a:off x="457200" y="34290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if forecast is good</a:t>
            </a:r>
          </a:p>
        </p:txBody>
      </p:sp>
      <p:pic>
        <p:nvPicPr>
          <p:cNvPr id="1188944" name="Picture 8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962400"/>
            <a:ext cx="4597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88935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910042"/>
              </p:ext>
            </p:extLst>
          </p:nvPr>
        </p:nvGraphicFramePr>
        <p:xfrm>
          <a:off x="1447800" y="4876800"/>
          <a:ext cx="1143000" cy="82245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P(F)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good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0.59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bad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0.41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936" name="AutoShape 72"/>
          <p:cNvSpPr>
            <a:spLocks noChangeArrowheads="1"/>
          </p:cNvSpPr>
          <p:nvPr/>
        </p:nvSpPr>
        <p:spPr bwMode="auto">
          <a:xfrm>
            <a:off x="2819400" y="5072063"/>
            <a:ext cx="381000" cy="381000"/>
          </a:xfrm>
          <a:prstGeom prst="rightArrow">
            <a:avLst>
              <a:gd name="adj1" fmla="val 50000"/>
              <a:gd name="adj2" fmla="val 470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5865813"/>
            <a:ext cx="6178550" cy="838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88938" name="Text Box 74"/>
          <p:cNvSpPr txBox="1">
            <a:spLocks noChangeArrowheads="1"/>
          </p:cNvSpPr>
          <p:nvPr/>
        </p:nvSpPr>
        <p:spPr bwMode="auto">
          <a:xfrm>
            <a:off x="457200" y="4281488"/>
            <a:ext cx="259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Forecast distribution</a:t>
            </a:r>
          </a:p>
        </p:txBody>
      </p:sp>
      <p:pic>
        <p:nvPicPr>
          <p:cNvPr id="32" name="Picture 3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29200"/>
            <a:ext cx="3048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435600"/>
            <a:ext cx="16764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086600" y="5410200"/>
            <a:ext cx="5334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latin typeface="Calibri"/>
              <a:cs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389465"/>
            <a:ext cx="3581399" cy="24685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820400" y="464820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908" grpId="0"/>
      <p:bldP spid="1188910" grpId="0"/>
      <p:bldP spid="1188912" grpId="0"/>
      <p:bldP spid="1188936" grpId="0" animBg="1"/>
      <p:bldP spid="11889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Value of Information</a:t>
            </a:r>
          </a:p>
        </p:txBody>
      </p:sp>
      <p:sp>
        <p:nvSpPr>
          <p:cNvPr id="114381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447800"/>
            <a:ext cx="82296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Assume we have evidence E=e.  Value if we act now: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Assume we see that E’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= e’.  Value if we act then:</a:t>
            </a:r>
            <a:endParaRPr lang="en-US" altLang="ja-JP" sz="1800" baseline="-250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BUT </a:t>
            </a:r>
            <a:r>
              <a:rPr lang="en-US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E’</a:t>
            </a:r>
            <a:r>
              <a:rPr lang="en-US" altLang="ja-JP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 is a random variable whose value is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	unknown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, so we don’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t know what e’ will be</a:t>
            </a:r>
          </a:p>
          <a:p>
            <a:pPr lvl="1">
              <a:lnSpc>
                <a:spcPct val="80000"/>
              </a:lnSpc>
            </a:pPr>
            <a:endParaRPr lang="en-US" sz="1400" dirty="0">
              <a:solidFill>
                <a:srgbClr val="A5002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Expected value if E’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is revealed and then we act: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Value of information: how much MEU goes up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	by revealing E’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 first then acting, over acting now: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69" name="Picture 6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6019800"/>
            <a:ext cx="45545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2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423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3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819400"/>
            <a:ext cx="49006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7239000" y="1382713"/>
            <a:ext cx="2776538" cy="1425575"/>
            <a:chOff x="6248397" y="1383268"/>
            <a:chExt cx="2776657" cy="1424464"/>
          </a:xfrm>
        </p:grpSpPr>
        <p:sp>
          <p:nvSpPr>
            <p:cNvPr id="26713" name="TextBox 37"/>
            <p:cNvSpPr txBox="1">
              <a:spLocks noChangeArrowheads="1"/>
            </p:cNvSpPr>
            <p:nvPr/>
          </p:nvSpPr>
          <p:spPr bwMode="auto">
            <a:xfrm>
              <a:off x="6248397" y="2133600"/>
              <a:ext cx="11430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P(s | +e)</a:t>
              </a:r>
            </a:p>
          </p:txBody>
        </p:sp>
        <p:grpSp>
          <p:nvGrpSpPr>
            <p:cNvPr id="26714" name="Group 124"/>
            <p:cNvGrpSpPr>
              <a:grpSpLocks/>
            </p:cNvGrpSpPr>
            <p:nvPr/>
          </p:nvGrpSpPr>
          <p:grpSpPr bwMode="auto">
            <a:xfrm>
              <a:off x="6629400" y="1383268"/>
              <a:ext cx="2395654" cy="1424464"/>
              <a:chOff x="6629400" y="1383268"/>
              <a:chExt cx="2395654" cy="1424464"/>
            </a:xfrm>
          </p:grpSpPr>
          <p:grpSp>
            <p:nvGrpSpPr>
              <p:cNvPr id="26715" name="Group 7"/>
              <p:cNvGrpSpPr>
                <a:grpSpLocks/>
              </p:cNvGrpSpPr>
              <p:nvPr/>
            </p:nvGrpSpPr>
            <p:grpSpPr bwMode="auto">
              <a:xfrm>
                <a:off x="6934200" y="1600586"/>
                <a:ext cx="2090854" cy="1104256"/>
                <a:chOff x="228600" y="1677500"/>
                <a:chExt cx="8534400" cy="3148500"/>
              </a:xfrm>
            </p:grpSpPr>
            <p:grpSp>
              <p:nvGrpSpPr>
                <p:cNvPr id="26719" name="Group 5"/>
                <p:cNvGrpSpPr>
                  <a:grpSpLocks/>
                </p:cNvGrpSpPr>
                <p:nvPr/>
              </p:nvGrpSpPr>
              <p:grpSpPr bwMode="auto">
                <a:xfrm>
                  <a:off x="2286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8" name="Freeform 33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9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sp>
              <p:nvSpPr>
                <p:cNvPr id="26720" name="Oval 3"/>
                <p:cNvSpPr>
                  <a:spLocks noChangeArrowheads="1"/>
                </p:cNvSpPr>
                <p:nvPr/>
              </p:nvSpPr>
              <p:spPr bwMode="auto">
                <a:xfrm>
                  <a:off x="1524000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Calibri"/>
                    <a:cs typeface="Calibri"/>
                  </a:endParaRPr>
                </a:p>
              </p:txBody>
            </p:sp>
            <p:sp>
              <p:nvSpPr>
                <p:cNvPr id="26721" name="Oval 3"/>
                <p:cNvSpPr>
                  <a:spLocks noChangeArrowheads="1"/>
                </p:cNvSpPr>
                <p:nvPr/>
              </p:nvSpPr>
              <p:spPr bwMode="auto">
                <a:xfrm>
                  <a:off x="6245225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2" name="Straight Arrow Connector 11"/>
                <p:cNvCxnSpPr>
                  <a:stCxn id="16" idx="3"/>
                  <a:endCxn id="26720" idx="0"/>
                </p:cNvCxnSpPr>
                <p:nvPr/>
              </p:nvCxnSpPr>
              <p:spPr>
                <a:xfrm rot="5400000">
                  <a:off x="2914857" y="1353304"/>
                  <a:ext cx="764355" cy="23263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stCxn id="16" idx="3"/>
                  <a:endCxn id="26721" idx="0"/>
                </p:cNvCxnSpPr>
                <p:nvPr/>
              </p:nvCxnSpPr>
              <p:spPr>
                <a:xfrm rot="16200000" flipH="1">
                  <a:off x="5276855" y="1317665"/>
                  <a:ext cx="764355" cy="23976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Isosceles Triangle 15"/>
                <p:cNvSpPr/>
                <p:nvPr/>
              </p:nvSpPr>
              <p:spPr>
                <a:xfrm>
                  <a:off x="3883483" y="1677500"/>
                  <a:ext cx="1146980" cy="45680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5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7" name="Straight Arrow Connector 16"/>
                <p:cNvCxnSpPr>
                  <a:stCxn id="26720" idx="4"/>
                </p:cNvCxnSpPr>
                <p:nvPr/>
              </p:nvCxnSpPr>
              <p:spPr>
                <a:xfrm rot="5400000">
                  <a:off x="1201242" y="3336459"/>
                  <a:ext cx="796016" cy="106921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6" name="Group 21"/>
                <p:cNvGrpSpPr>
                  <a:grpSpLocks/>
                </p:cNvGrpSpPr>
                <p:nvPr/>
              </p:nvGrpSpPr>
              <p:grpSpPr bwMode="auto">
                <a:xfrm>
                  <a:off x="22098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6" name="Freeform 31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0" name="Straight Arrow Connector 19"/>
                <p:cNvCxnSpPr>
                  <a:stCxn id="26720" idx="4"/>
                </p:cNvCxnSpPr>
                <p:nvPr/>
              </p:nvCxnSpPr>
              <p:spPr>
                <a:xfrm rot="16200000" flipH="1">
                  <a:off x="2231576" y="3375339"/>
                  <a:ext cx="796016" cy="9914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8" name="Group 34"/>
                <p:cNvGrpSpPr>
                  <a:grpSpLocks/>
                </p:cNvGrpSpPr>
                <p:nvPr/>
              </p:nvGrpSpPr>
              <p:grpSpPr bwMode="auto">
                <a:xfrm>
                  <a:off x="49530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4" name="Freeform 29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5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rot="5400000">
                  <a:off x="5925233" y="3336458"/>
                  <a:ext cx="796016" cy="10692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30" name="Group 38"/>
                <p:cNvGrpSpPr>
                  <a:grpSpLocks/>
                </p:cNvGrpSpPr>
                <p:nvPr/>
              </p:nvGrpSpPr>
              <p:grpSpPr bwMode="auto">
                <a:xfrm>
                  <a:off x="69342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2" name="Freeform 27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5" name="Straight Arrow Connector 24"/>
                <p:cNvCxnSpPr/>
                <p:nvPr/>
              </p:nvCxnSpPr>
              <p:spPr>
                <a:xfrm rot="16200000" flipH="1">
                  <a:off x="6955571" y="3375340"/>
                  <a:ext cx="796016" cy="99145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16" name="TextBox 35"/>
              <p:cNvSpPr txBox="1">
                <a:spLocks noChangeArrowheads="1"/>
              </p:cNvSpPr>
              <p:nvPr/>
            </p:nvSpPr>
            <p:spPr bwMode="auto">
              <a:xfrm>
                <a:off x="7391447" y="1383268"/>
                <a:ext cx="609554" cy="369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{+e}</a:t>
                </a:r>
              </a:p>
            </p:txBody>
          </p:sp>
          <p:sp>
            <p:nvSpPr>
              <p:cNvPr id="26717" name="TextBox 36"/>
              <p:cNvSpPr txBox="1">
                <a:spLocks noChangeArrowheads="1"/>
              </p:cNvSpPr>
              <p:nvPr/>
            </p:nvSpPr>
            <p:spPr bwMode="auto">
              <a:xfrm>
                <a:off x="7162800" y="1611868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a</a:t>
                </a:r>
              </a:p>
            </p:txBody>
          </p:sp>
          <p:sp>
            <p:nvSpPr>
              <p:cNvPr id="26718" name="TextBox 38"/>
              <p:cNvSpPr txBox="1">
                <a:spLocks noChangeArrowheads="1"/>
              </p:cNvSpPr>
              <p:nvPr/>
            </p:nvSpPr>
            <p:spPr bwMode="auto">
              <a:xfrm>
                <a:off x="6629400" y="2438400"/>
                <a:ext cx="10668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6781800" y="2895600"/>
            <a:ext cx="3233738" cy="1412875"/>
            <a:chOff x="5791191" y="2895600"/>
            <a:chExt cx="3233863" cy="1412796"/>
          </a:xfrm>
        </p:grpSpPr>
        <p:grpSp>
          <p:nvGrpSpPr>
            <p:cNvPr id="26687" name="Group 39"/>
            <p:cNvGrpSpPr>
              <a:grpSpLocks/>
            </p:cNvGrpSpPr>
            <p:nvPr/>
          </p:nvGrpSpPr>
          <p:grpSpPr bwMode="auto">
            <a:xfrm>
              <a:off x="6934200" y="3113076"/>
              <a:ext cx="2090854" cy="1104097"/>
              <a:chOff x="228600" y="1677951"/>
              <a:chExt cx="8534400" cy="3148049"/>
            </a:xfrm>
          </p:grpSpPr>
          <p:grpSp>
            <p:nvGrpSpPr>
              <p:cNvPr id="26692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11" name="Freeform 5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93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94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44" name="Straight Arrow Connector 43"/>
              <p:cNvCxnSpPr>
                <a:stCxn id="46" idx="3"/>
                <a:endCxn id="26693" idx="0"/>
              </p:cNvCxnSpPr>
              <p:nvPr/>
            </p:nvCxnSpPr>
            <p:spPr>
              <a:xfrm rot="5400000">
                <a:off x="2916868" y="1352102"/>
                <a:ext cx="760384" cy="23263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6" idx="3"/>
                <a:endCxn id="26694" idx="0"/>
              </p:cNvCxnSpPr>
              <p:nvPr/>
            </p:nvCxnSpPr>
            <p:spPr>
              <a:xfrm rot="16200000" flipH="1">
                <a:off x="5278855" y="1316462"/>
                <a:ext cx="760384" cy="23976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Isosceles Triangle 45"/>
              <p:cNvSpPr/>
              <p:nvPr/>
            </p:nvSpPr>
            <p:spPr>
              <a:xfrm>
                <a:off x="3883504" y="1677951"/>
                <a:ext cx="1146975" cy="45713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47" name="Straight Arrow Connector 46"/>
              <p:cNvCxnSpPr>
                <a:stCxn id="26693" idx="4"/>
              </p:cNvCxnSpPr>
              <p:nvPr/>
            </p:nvCxnSpPr>
            <p:spPr>
              <a:xfrm rot="5400000">
                <a:off x="1200985" y="3333974"/>
                <a:ext cx="796593" cy="10692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99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9" name="Freeform 5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1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49" name="Straight Arrow Connector 48"/>
              <p:cNvCxnSpPr>
                <a:stCxn id="26693" idx="4"/>
              </p:cNvCxnSpPr>
              <p:nvPr/>
            </p:nvCxnSpPr>
            <p:spPr>
              <a:xfrm rot="16200000" flipH="1">
                <a:off x="2231314" y="3372854"/>
                <a:ext cx="796593" cy="9914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1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7" name="Freeform 5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0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5924955" y="3333974"/>
                <a:ext cx="796593" cy="10692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3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5" name="Freeform 5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0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6955289" y="3372855"/>
                <a:ext cx="796593" cy="99144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88" name="TextBox 61"/>
            <p:cNvSpPr txBox="1">
              <a:spLocks noChangeArrowheads="1"/>
            </p:cNvSpPr>
            <p:nvPr/>
          </p:nvSpPr>
          <p:spPr bwMode="auto">
            <a:xfrm>
              <a:off x="6858108" y="2895600"/>
              <a:ext cx="1219171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{+e, 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latin typeface="Calibri"/>
                  <a:cs typeface="Calibri"/>
                </a:rPr>
                <a:t>}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89" name="TextBox 62"/>
            <p:cNvSpPr txBox="1">
              <a:spLocks noChangeArrowheads="1"/>
            </p:cNvSpPr>
            <p:nvPr/>
          </p:nvSpPr>
          <p:spPr bwMode="auto">
            <a:xfrm>
              <a:off x="7162800" y="31242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6690" name="TextBox 63"/>
            <p:cNvSpPr txBox="1">
              <a:spLocks noChangeArrowheads="1"/>
            </p:cNvSpPr>
            <p:nvPr/>
          </p:nvSpPr>
          <p:spPr bwMode="auto">
            <a:xfrm>
              <a:off x="5791191" y="3645932"/>
              <a:ext cx="1752609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P(s | +e, 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latin typeface="Calibri"/>
                  <a:cs typeface="Calibri"/>
                </a:rPr>
                <a:t>)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91" name="TextBox 64"/>
            <p:cNvSpPr txBox="1">
              <a:spLocks noChangeArrowheads="1"/>
            </p:cNvSpPr>
            <p:nvPr/>
          </p:nvSpPr>
          <p:spPr bwMode="auto">
            <a:xfrm>
              <a:off x="6629400" y="3939064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pic>
        <p:nvPicPr>
          <p:cNvPr id="67" name="Picture 6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08513"/>
            <a:ext cx="45275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26"/>
          <p:cNvGrpSpPr>
            <a:grpSpLocks/>
          </p:cNvGrpSpPr>
          <p:nvPr/>
        </p:nvGrpSpPr>
        <p:grpSpPr bwMode="auto">
          <a:xfrm>
            <a:off x="7315200" y="4430714"/>
            <a:ext cx="2743200" cy="1556364"/>
            <a:chOff x="6324600" y="4431268"/>
            <a:chExt cx="2743200" cy="1556257"/>
          </a:xfrm>
        </p:grpSpPr>
        <p:grpSp>
          <p:nvGrpSpPr>
            <p:cNvPr id="26637" name="Group 69"/>
            <p:cNvGrpSpPr>
              <a:grpSpLocks/>
            </p:cNvGrpSpPr>
            <p:nvPr/>
          </p:nvGrpSpPr>
          <p:grpSpPr bwMode="auto">
            <a:xfrm>
              <a:off x="66294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66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5" name="Freeform 8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67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68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74" name="Straight Arrow Connector 73"/>
              <p:cNvCxnSpPr>
                <a:stCxn id="76" idx="3"/>
                <a:endCxn id="26667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6" idx="3"/>
                <a:endCxn id="26668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sosceles Triangle 75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77" name="Straight Arrow Connector 76"/>
              <p:cNvCxnSpPr>
                <a:stCxn id="26667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3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3" name="Freeform 8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79" name="Straight Arrow Connector 78"/>
              <p:cNvCxnSpPr>
                <a:stCxn id="26667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5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1" name="Freeform 8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81" name="Straight Arrow Connector 80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7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79" name="Freeform 8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83" name="Straight Arrow Connector 82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91"/>
            <p:cNvGrpSpPr>
              <a:grpSpLocks/>
            </p:cNvGrpSpPr>
            <p:nvPr/>
          </p:nvGrpSpPr>
          <p:grpSpPr bwMode="auto">
            <a:xfrm>
              <a:off x="79248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45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4" name="Freeform 111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46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47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96" name="Straight Arrow Connector 95"/>
              <p:cNvCxnSpPr>
                <a:stCxn id="98" idx="3"/>
                <a:endCxn id="26646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98" idx="3"/>
                <a:endCxn id="26647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Isosceles Triangle 97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99" name="Straight Arrow Connector 98"/>
              <p:cNvCxnSpPr>
                <a:stCxn id="26646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2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2" name="Freeform 10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1" name="Straight Arrow Connector 100"/>
              <p:cNvCxnSpPr>
                <a:stCxn id="26646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4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0" name="Freeform 10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3" name="Straight Arrow Connector 102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6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58" name="Freeform 10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5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39" name="Oval 3"/>
            <p:cNvSpPr>
              <a:spLocks noChangeArrowheads="1"/>
            </p:cNvSpPr>
            <p:nvPr/>
          </p:nvSpPr>
          <p:spPr bwMode="auto">
            <a:xfrm>
              <a:off x="7620000" y="4800600"/>
              <a:ext cx="299471" cy="2015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500">
                <a:latin typeface="Calibri"/>
                <a:cs typeface="Calibri"/>
              </a:endParaRPr>
            </a:p>
          </p:txBody>
        </p:sp>
        <p:cxnSp>
          <p:nvCxnSpPr>
            <p:cNvPr id="115" name="Straight Arrow Connector 114"/>
            <p:cNvCxnSpPr>
              <a:stCxn id="26639" idx="4"/>
            </p:cNvCxnSpPr>
            <p:nvPr/>
          </p:nvCxnSpPr>
          <p:spPr>
            <a:xfrm rot="5400000">
              <a:off x="7330292" y="4868574"/>
              <a:ext cx="304779" cy="573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26639" idx="4"/>
            </p:cNvCxnSpPr>
            <p:nvPr/>
          </p:nvCxnSpPr>
          <p:spPr>
            <a:xfrm rot="16200000" flipH="1">
              <a:off x="7977992" y="4793961"/>
              <a:ext cx="304779" cy="722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120"/>
            <p:cNvSpPr txBox="1">
              <a:spLocks noChangeArrowheads="1"/>
            </p:cNvSpPr>
            <p:nvPr/>
          </p:nvSpPr>
          <p:spPr bwMode="auto">
            <a:xfrm>
              <a:off x="7391400" y="4431268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{+e}</a:t>
              </a:r>
            </a:p>
          </p:txBody>
        </p:sp>
        <p:sp>
          <p:nvSpPr>
            <p:cNvPr id="26643" name="TextBox 121"/>
            <p:cNvSpPr txBox="1">
              <a:spLocks noChangeArrowheads="1"/>
            </p:cNvSpPr>
            <p:nvPr/>
          </p:nvSpPr>
          <p:spPr bwMode="auto">
            <a:xfrm>
              <a:off x="6324600" y="4736577"/>
              <a:ext cx="1600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P(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lang="en-US" altLang="ja-JP" sz="1800" dirty="0">
                  <a:latin typeface="Calibri"/>
                  <a:cs typeface="Calibri"/>
                </a:rPr>
                <a:t>| +e)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44" name="TextBox 123"/>
            <p:cNvSpPr txBox="1">
              <a:spLocks noChangeArrowheads="1"/>
            </p:cNvSpPr>
            <p:nvPr/>
          </p:nvSpPr>
          <p:spPr bwMode="auto">
            <a:xfrm>
              <a:off x="6400800" y="5029714"/>
              <a:ext cx="1143000" cy="307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400" dirty="0">
                  <a:latin typeface="Calibri"/>
                  <a:cs typeface="Calibri"/>
                </a:rPr>
                <a:t>{+e, +</a:t>
              </a:r>
              <a:r>
                <a:rPr lang="en-US" sz="1400" dirty="0">
                  <a:solidFill>
                    <a:srgbClr val="FF0000"/>
                  </a:solidFill>
                  <a:latin typeface="Calibri"/>
                  <a:cs typeface="Calibri"/>
                </a:rPr>
                <a:t>e</a:t>
              </a:r>
              <a:r>
                <a:rPr lang="ja-JP" altLang="en-US" sz="14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400" dirty="0">
                  <a:latin typeface="Calibri"/>
                  <a:cs typeface="Calibri"/>
                </a:rPr>
                <a:t>}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114" name="TextBox 121"/>
          <p:cNvSpPr txBox="1">
            <a:spLocks noChangeArrowheads="1"/>
          </p:cNvSpPr>
          <p:nvPr/>
        </p:nvSpPr>
        <p:spPr bwMode="auto">
          <a:xfrm>
            <a:off x="8915400" y="48117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P(</a:t>
            </a: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-e</a:t>
            </a:r>
            <a:r>
              <a:rPr lang="ja-JP" altLang="en-US" sz="1800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lang="en-US" altLang="ja-JP"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ja-JP" sz="1800" dirty="0">
                <a:latin typeface="Calibri"/>
                <a:cs typeface="Calibri"/>
              </a:rPr>
              <a:t>| +e)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16" name="TextBox 123"/>
          <p:cNvSpPr txBox="1">
            <a:spLocks noChangeArrowheads="1"/>
          </p:cNvSpPr>
          <p:nvPr/>
        </p:nvSpPr>
        <p:spPr bwMode="auto">
          <a:xfrm>
            <a:off x="9296400" y="5029200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Calibri"/>
                <a:cs typeface="Calibri"/>
              </a:rPr>
              <a:t>{+e, </a:t>
            </a:r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-e</a:t>
            </a:r>
            <a:r>
              <a:rPr lang="ja-JP" altLang="en-US" sz="1400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lang="en-US" altLang="ja-JP" sz="1400" dirty="0">
                <a:latin typeface="Calibri"/>
                <a:cs typeface="Calibri"/>
              </a:rPr>
              <a:t>}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7696200" y="5181600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>
                <a:latin typeface="Calibri"/>
                <a:cs typeface="Calibri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6" grpId="0"/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VPI: Notation</a:t>
            </a:r>
          </a:p>
        </p:txBody>
      </p:sp>
      <p:pic>
        <p:nvPicPr>
          <p:cNvPr id="1143822" name="Picture 1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5" y="5472112"/>
            <a:ext cx="423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3" name="Picture 1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70" y="6137274"/>
            <a:ext cx="49006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2BE21-8CF4-A355-6AB0-98FDF9B71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0"/>
            <a:ext cx="11023600" cy="5232399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MEU(e) = Maximum Expected Utility, given evidence E=e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In the parentheses, we write the evidence (which nodes we know)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Calculating MEU requires taking a maximum over several expectations (one EU per action)</a:t>
            </a:r>
          </a:p>
          <a:p>
            <a:r>
              <a:rPr lang="en-US" sz="2400" dirty="0">
                <a:latin typeface="Calibri"/>
                <a:cs typeface="Calibri"/>
              </a:rPr>
              <a:t>VPI(</a:t>
            </a:r>
            <a:r>
              <a:rPr lang="en-US" sz="2400" dirty="0" err="1">
                <a:latin typeface="Calibri"/>
                <a:cs typeface="Calibri"/>
              </a:rPr>
              <a:t>E'|e</a:t>
            </a:r>
            <a:r>
              <a:rPr lang="en-US" sz="2400" dirty="0">
                <a:latin typeface="Calibri"/>
                <a:cs typeface="Calibri"/>
              </a:rPr>
              <a:t>) = Expected gain in utility for knowing the value of E', given that I know the value of e so far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Left side of conditioning bar: The random variable(s) we want to know the value of revealing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Right side of conditioning bar: The random variable(s) we already know the value of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Calculating VPI requires taking an expectation over several MEUs (one MEU per possible outcome of E', because we don’t know the value of E')</a:t>
            </a:r>
          </a:p>
        </p:txBody>
      </p:sp>
      <p:pic>
        <p:nvPicPr>
          <p:cNvPr id="7" name="Picture 6" descr="txp_fig.png">
            <a:extLst>
              <a:ext uri="{FF2B5EF4-FFF2-40B4-BE49-F238E27FC236}">
                <a16:creationId xmlns:a16="http://schemas.microsoft.com/office/drawing/2014/main" id="{A2B95994-74B9-0C44-9A07-9C41CBFF3F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1785" y="5533676"/>
            <a:ext cx="6178550" cy="838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81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VPI: Computation Workflow</a:t>
            </a:r>
          </a:p>
        </p:txBody>
      </p:sp>
      <p:pic>
        <p:nvPicPr>
          <p:cNvPr id="4" name="Picture 3" descr="txp_fig">
            <a:extLst>
              <a:ext uri="{FF2B5EF4-FFF2-40B4-BE49-F238E27FC236}">
                <a16:creationId xmlns:a16="http://schemas.microsoft.com/office/drawing/2014/main" id="{36EE2E8C-BF9A-6E29-417F-D8E4F722A8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4" r="29732"/>
          <a:stretch/>
        </p:blipFill>
        <p:spPr bwMode="auto">
          <a:xfrm>
            <a:off x="533660" y="2086768"/>
            <a:ext cx="16002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id="{A3C9DA34-8CB9-E83D-2F77-A9ACE57B7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8"/>
          <a:stretch/>
        </p:blipFill>
        <p:spPr bwMode="auto">
          <a:xfrm>
            <a:off x="533660" y="4165568"/>
            <a:ext cx="13541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C3FFC82-1802-2487-AD71-1A03B4527F0C}"/>
              </a:ext>
            </a:extLst>
          </p:cNvPr>
          <p:cNvGrpSpPr/>
          <p:nvPr/>
        </p:nvGrpSpPr>
        <p:grpSpPr>
          <a:xfrm>
            <a:off x="152659" y="5613368"/>
            <a:ext cx="1676401" cy="319088"/>
            <a:chOff x="1524000" y="4078288"/>
            <a:chExt cx="1676401" cy="319088"/>
          </a:xfrm>
        </p:grpSpPr>
        <p:pic>
          <p:nvPicPr>
            <p:cNvPr id="8" name="Picture 7" descr="txp_fig">
              <a:extLst>
                <a:ext uri="{FF2B5EF4-FFF2-40B4-BE49-F238E27FC236}">
                  <a16:creationId xmlns:a16="http://schemas.microsoft.com/office/drawing/2014/main" id="{F7905DAB-87FE-AE1F-7B47-C986E495244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58"/>
            <a:stretch/>
          </p:blipFill>
          <p:spPr bwMode="auto">
            <a:xfrm>
              <a:off x="1905001" y="4078288"/>
              <a:ext cx="1295400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txp_fig">
              <a:extLst>
                <a:ext uri="{FF2B5EF4-FFF2-40B4-BE49-F238E27FC236}">
                  <a16:creationId xmlns:a16="http://schemas.microsoft.com/office/drawing/2014/main" id="{EB35C5D5-201F-B749-2F46-26362D58030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1" r="63193"/>
            <a:stretch/>
          </p:blipFill>
          <p:spPr bwMode="auto">
            <a:xfrm>
              <a:off x="1524000" y="4078288"/>
              <a:ext cx="381001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87A472-2085-60FD-D6F5-AC1B6629D1B7}"/>
              </a:ext>
            </a:extLst>
          </p:cNvPr>
          <p:cNvGrpSpPr/>
          <p:nvPr/>
        </p:nvGrpSpPr>
        <p:grpSpPr>
          <a:xfrm>
            <a:off x="7620000" y="2087624"/>
            <a:ext cx="3259931" cy="493776"/>
            <a:chOff x="4953000" y="4079874"/>
            <a:chExt cx="3259931" cy="493776"/>
          </a:xfrm>
        </p:grpSpPr>
        <p:pic>
          <p:nvPicPr>
            <p:cNvPr id="12" name="Picture 15" descr="txp_fig">
              <a:extLst>
                <a:ext uri="{FF2B5EF4-FFF2-40B4-BE49-F238E27FC236}">
                  <a16:creationId xmlns:a16="http://schemas.microsoft.com/office/drawing/2014/main" id="{54CACB1D-0EE4-FCA5-862E-CE9C09F6752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798"/>
            <a:stretch/>
          </p:blipFill>
          <p:spPr bwMode="auto">
            <a:xfrm>
              <a:off x="4953000" y="4079874"/>
              <a:ext cx="2362200" cy="49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1FB1BD-DC93-11FE-6726-DDE4CB57F133}"/>
                </a:ext>
              </a:extLst>
            </p:cNvPr>
            <p:cNvGrpSpPr/>
            <p:nvPr/>
          </p:nvGrpSpPr>
          <p:grpSpPr>
            <a:xfrm>
              <a:off x="7374731" y="4079874"/>
              <a:ext cx="838200" cy="493776"/>
              <a:chOff x="7086600" y="3378197"/>
              <a:chExt cx="838200" cy="492127"/>
            </a:xfrm>
          </p:grpSpPr>
          <p:pic>
            <p:nvPicPr>
              <p:cNvPr id="17" name="Picture 15" descr="txp_fig">
                <a:extLst>
                  <a:ext uri="{FF2B5EF4-FFF2-40B4-BE49-F238E27FC236}">
                    <a16:creationId xmlns:a16="http://schemas.microsoft.com/office/drawing/2014/main" id="{65726AF7-3718-7CFD-C048-ED2EC4110F0D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65" r="82896"/>
              <a:stretch/>
            </p:blipFill>
            <p:spPr bwMode="auto">
              <a:xfrm>
                <a:off x="7086600" y="3378199"/>
                <a:ext cx="609600" cy="492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15" descr="txp_fig">
                <a:extLst>
                  <a:ext uri="{FF2B5EF4-FFF2-40B4-BE49-F238E27FC236}">
                    <a16:creationId xmlns:a16="http://schemas.microsoft.com/office/drawing/2014/main" id="{5C1B5F20-7D40-E59E-9C63-8DDC2AE65476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301"/>
              <a:stretch/>
            </p:blipFill>
            <p:spPr bwMode="auto">
              <a:xfrm>
                <a:off x="7645493" y="3378197"/>
                <a:ext cx="279307" cy="492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336F5F-2E28-7B03-D513-8D82F783154C}"/>
              </a:ext>
            </a:extLst>
          </p:cNvPr>
          <p:cNvGrpSpPr/>
          <p:nvPr/>
        </p:nvGrpSpPr>
        <p:grpSpPr>
          <a:xfrm>
            <a:off x="7645493" y="4325112"/>
            <a:ext cx="2955131" cy="493776"/>
            <a:chOff x="5257800" y="4722749"/>
            <a:chExt cx="2955131" cy="493776"/>
          </a:xfrm>
        </p:grpSpPr>
        <p:pic>
          <p:nvPicPr>
            <p:cNvPr id="11" name="Picture 14" descr="txp_fig">
              <a:extLst>
                <a:ext uri="{FF2B5EF4-FFF2-40B4-BE49-F238E27FC236}">
                  <a16:creationId xmlns:a16="http://schemas.microsoft.com/office/drawing/2014/main" id="{2DDBEC7D-9EE5-0821-49B4-B51BFC4C657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06"/>
            <a:stretch/>
          </p:blipFill>
          <p:spPr bwMode="auto">
            <a:xfrm>
              <a:off x="5257800" y="4724400"/>
              <a:ext cx="2057400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77ECC62-BE41-FE1B-1438-EB94B66F3B0C}"/>
                </a:ext>
              </a:extLst>
            </p:cNvPr>
            <p:cNvGrpSpPr/>
            <p:nvPr/>
          </p:nvGrpSpPr>
          <p:grpSpPr>
            <a:xfrm>
              <a:off x="7374731" y="4722749"/>
              <a:ext cx="838200" cy="493776"/>
              <a:chOff x="7086600" y="3378197"/>
              <a:chExt cx="838200" cy="492127"/>
            </a:xfrm>
          </p:grpSpPr>
          <p:pic>
            <p:nvPicPr>
              <p:cNvPr id="21" name="Picture 15" descr="txp_fig">
                <a:extLst>
                  <a:ext uri="{FF2B5EF4-FFF2-40B4-BE49-F238E27FC236}">
                    <a16:creationId xmlns:a16="http://schemas.microsoft.com/office/drawing/2014/main" id="{31BEC298-AD55-2A2E-50D8-9EE3E47E845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65" r="82896"/>
              <a:stretch/>
            </p:blipFill>
            <p:spPr bwMode="auto">
              <a:xfrm>
                <a:off x="7086600" y="3378199"/>
                <a:ext cx="609600" cy="492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21" descr="txp_fig">
                <a:extLst>
                  <a:ext uri="{FF2B5EF4-FFF2-40B4-BE49-F238E27FC236}">
                    <a16:creationId xmlns:a16="http://schemas.microsoft.com/office/drawing/2014/main" id="{7998DB9B-7023-312E-C341-0C6A03F1CE23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301"/>
              <a:stretch/>
            </p:blipFill>
            <p:spPr bwMode="auto">
              <a:xfrm>
                <a:off x="7645493" y="3378197"/>
                <a:ext cx="279307" cy="492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5" name="Picture 24" descr="txp_fig">
            <a:extLst>
              <a:ext uri="{FF2B5EF4-FFF2-40B4-BE49-F238E27FC236}">
                <a16:creationId xmlns:a16="http://schemas.microsoft.com/office/drawing/2014/main" id="{7F9C1AEF-8D40-E63A-600E-19992B82592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11" y="2086768"/>
            <a:ext cx="45275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98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5400"/>
            <a:ext cx="7085861" cy="52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36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VPI Properties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6781800" cy="503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Nonnegative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err="1">
                <a:ea typeface="ＭＳ Ｐゴシック" pitchFamily="34" charset="-128"/>
              </a:rPr>
              <a:t>Nonadditive</a:t>
            </a:r>
            <a:r>
              <a:rPr lang="en-US" sz="2800" dirty="0">
                <a:ea typeface="ＭＳ Ｐゴシック" pitchFamily="34" charset="-128"/>
              </a:rPr>
              <a:t> 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ea typeface="ＭＳ Ｐゴシック" pitchFamily="34" charset="-128"/>
              </a:rPr>
              <a:t>(think of observing </a:t>
            </a:r>
            <a:r>
              <a:rPr lang="en-US" sz="2400" dirty="0" err="1">
                <a:latin typeface="Calibri"/>
                <a:ea typeface="ＭＳ Ｐゴシック" pitchFamily="34" charset="-128"/>
              </a:rPr>
              <a:t>E</a:t>
            </a:r>
            <a:r>
              <a:rPr lang="en-US" sz="2400" baseline="-25000" dirty="0" err="1">
                <a:latin typeface="Calibri"/>
                <a:ea typeface="ＭＳ Ｐゴシック" pitchFamily="34" charset="-128"/>
              </a:rPr>
              <a:t>j</a:t>
            </a:r>
            <a:r>
              <a:rPr lang="en-US" sz="2400" dirty="0">
                <a:ea typeface="ＭＳ Ｐゴシック" pitchFamily="34" charset="-128"/>
              </a:rPr>
              <a:t> twice)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Order-independent</a:t>
            </a: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05475"/>
            <a:ext cx="68722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953000"/>
            <a:ext cx="2438400" cy="1625600"/>
          </a:xfrm>
          <a:prstGeom prst="rect">
            <a:avLst/>
          </a:prstGeom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56088"/>
            <a:ext cx="63023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5600"/>
            <a:ext cx="2397201" cy="1703275"/>
          </a:xfrm>
          <a:prstGeom prst="rect">
            <a:avLst/>
          </a:prstGeom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33829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371600"/>
            <a:ext cx="4114800" cy="12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Quick VPI Questions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6629400" cy="50292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soup of the day is either clam chowder or split pea, but you wouldn’</a:t>
            </a:r>
            <a:r>
              <a:rPr lang="en-US" altLang="ja-JP" sz="2400" dirty="0">
                <a:ea typeface="ＭＳ Ｐゴシック" pitchFamily="34" charset="-128"/>
              </a:rPr>
              <a:t>t order either one.  What’s the value of knowing which it is?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There are two kinds of plastic forks at a picnic.  One kind is slightly sturdier.  What’</a:t>
            </a:r>
            <a:r>
              <a:rPr lang="en-US" altLang="ja-JP" sz="2400" dirty="0">
                <a:ea typeface="ＭＳ Ｐゴシック" pitchFamily="34" charset="-128"/>
              </a:rPr>
              <a:t>s the value of knowing which?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You’</a:t>
            </a:r>
            <a:r>
              <a:rPr lang="en-US" altLang="ja-JP" sz="2400" dirty="0">
                <a:ea typeface="ＭＳ Ｐゴシック" pitchFamily="34" charset="-128"/>
              </a:rPr>
              <a:t>re playing the lottery.  The prize will be $0 or $100.  You can play any number between 1 and 100 (chance of winning is 1%).  What is the value of knowing the winning number?</a:t>
            </a: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219200"/>
            <a:ext cx="2674752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124200"/>
            <a:ext cx="2237802" cy="1827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029200"/>
            <a:ext cx="2438399" cy="1393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Value of Imperfect Information?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676400"/>
            <a:ext cx="5080000" cy="4576764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No such thing (as we formulate it)</a:t>
            </a:r>
          </a:p>
          <a:p>
            <a:pPr lvl="4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Information corresponds to the observation of a node in the decision network</a:t>
            </a:r>
          </a:p>
          <a:p>
            <a:pPr lvl="5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If data is “noisy” that just means we don’t observe the original variable, but another variable which is a noisy version of the original 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6027517" cy="30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VPI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689600" cy="3860799"/>
          </a:xfrm>
        </p:spPr>
        <p:txBody>
          <a:bodyPr/>
          <a:lstStyle/>
          <a:p>
            <a:r>
              <a:rPr lang="en-US" sz="2400" dirty="0"/>
              <a:t>VPI(</a:t>
            </a:r>
            <a:r>
              <a:rPr lang="en-US" sz="2400" dirty="0" err="1"/>
              <a:t>OilLoc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VPI(Weather) ?</a:t>
            </a:r>
          </a:p>
          <a:p>
            <a:endParaRPr lang="en-US" sz="2400" dirty="0"/>
          </a:p>
          <a:p>
            <a:r>
              <a:rPr lang="en-US" sz="2400" dirty="0"/>
              <a:t>VPI(Weather | 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Generally: </a:t>
            </a:r>
          </a:p>
          <a:p>
            <a:pPr marL="457176" lvl="1" indent="0">
              <a:buNone/>
            </a:pPr>
            <a:r>
              <a:rPr lang="en-US" sz="2000" dirty="0"/>
              <a:t>If          Parents(U)        Z   |   </a:t>
            </a:r>
            <a:r>
              <a:rPr lang="en-US" sz="2000" dirty="0" err="1"/>
              <a:t>CurrentEvidence</a:t>
            </a:r>
            <a:endParaRPr lang="en-US" sz="2000" dirty="0"/>
          </a:p>
          <a:p>
            <a:pPr marL="457176" lvl="1" indent="0">
              <a:buNone/>
            </a:pPr>
            <a:r>
              <a:rPr lang="en-US" sz="2000" dirty="0"/>
              <a:t>Then    VPI( Z | </a:t>
            </a:r>
            <a:r>
              <a:rPr lang="en-US" sz="2000" dirty="0" err="1"/>
              <a:t>CurrentEvidence</a:t>
            </a:r>
            <a:r>
              <a:rPr lang="en-US" sz="2000" dirty="0"/>
              <a:t>) = 0 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705600" y="1371600"/>
            <a:ext cx="2514600" cy="1412875"/>
            <a:chOff x="6400800" y="2046288"/>
            <a:chExt cx="2514600" cy="141287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OilLoc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DrillLoc</a:t>
              </a: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9" name="AutoShape 9"/>
            <p:cNvCxnSpPr>
              <a:cxnSpLocks noChangeShapeType="1"/>
              <a:stCxn id="7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10"/>
            <p:cNvCxnSpPr>
              <a:cxnSpLocks noChangeShapeType="1"/>
              <a:stCxn id="6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6019800" y="3352800"/>
            <a:ext cx="12192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Scouting</a:t>
            </a: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Report</a:t>
            </a:r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5410200" y="2209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Weather</a:t>
            </a:r>
          </a:p>
        </p:txBody>
      </p:sp>
      <p:cxnSp>
        <p:nvCxnSpPr>
          <p:cNvPr id="16" name="AutoShape 10"/>
          <p:cNvCxnSpPr>
            <a:cxnSpLocks noChangeShapeType="1"/>
            <a:stCxn id="6" idx="4"/>
            <a:endCxn id="14" idx="0"/>
          </p:cNvCxnSpPr>
          <p:nvPr/>
        </p:nvCxnSpPr>
        <p:spPr bwMode="auto">
          <a:xfrm flipH="1">
            <a:off x="6629400" y="2784475"/>
            <a:ext cx="6858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27"/>
          <p:cNvCxnSpPr/>
          <p:nvPr/>
        </p:nvCxnSpPr>
        <p:spPr>
          <a:xfrm>
            <a:off x="29718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480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860364" y="60960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Dynamic Models</a:t>
            </a:r>
          </a:p>
        </p:txBody>
      </p:sp>
    </p:spTree>
    <p:extLst>
      <p:ext uri="{BB962C8B-B14F-4D97-AF65-F5344CB8AC3E}">
        <p14:creationId xmlns:p14="http://schemas.microsoft.com/office/powerpoint/2010/main" val="414106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5335588" y="41703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4724400" y="3581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4724400" y="5334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 pitchFamily="34" charset="0"/>
                <a:cs typeface="Calibri" pitchFamily="34" charset="0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4800600" y="20986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7010400" y="28606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5957888" y="23653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5961063" y="31273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2071456" cy="1219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87" y="3505200"/>
            <a:ext cx="1923112" cy="1083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8676"/>
            <a:ext cx="2057400" cy="1149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752600"/>
            <a:ext cx="4717564" cy="31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9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9448800" cy="47545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MEU: choose the action which maximizes the expected utility given the evidence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8383588" y="43576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772400" y="3768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772400" y="5521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848600" y="22860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10058400" y="30480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9005888" y="25527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9009063" y="33147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5715000" y="4572000"/>
            <a:ext cx="6096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761038" y="5257800"/>
            <a:ext cx="5334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5715000" y="5943600"/>
            <a:ext cx="609600" cy="304800"/>
          </a:xfrm>
          <a:custGeom>
            <a:avLst/>
            <a:gdLst>
              <a:gd name="T0" fmla="*/ 21821033 w 783"/>
              <a:gd name="T1" fmla="*/ 0 h 288"/>
              <a:gd name="T2" fmla="*/ 0 w 783"/>
              <a:gd name="T3" fmla="*/ 407704925 h 288"/>
              <a:gd name="T4" fmla="*/ 21821033 w 783"/>
              <a:gd name="T5" fmla="*/ 813170417 h 288"/>
              <a:gd name="T6" fmla="*/ 44853480 w 783"/>
              <a:gd name="T7" fmla="*/ 398745075 h 288"/>
              <a:gd name="T8" fmla="*/ 21821033 w 783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3"/>
              <a:gd name="T16" fmla="*/ 0 h 288"/>
              <a:gd name="T17" fmla="*/ 783 w 78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3" h="288">
                <a:moveTo>
                  <a:pt x="384" y="0"/>
                </a:moveTo>
                <a:lnTo>
                  <a:pt x="0" y="144"/>
                </a:lnTo>
                <a:lnTo>
                  <a:pt x="384" y="288"/>
                </a:lnTo>
                <a:lnTo>
                  <a:pt x="783" y="141"/>
                </a:lnTo>
                <a:lnTo>
                  <a:pt x="384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85800" y="1905000"/>
            <a:ext cx="4800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Can directly operationalize this with decision networks</a:t>
            </a: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Bayes nets with nodes for utility and actions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Lets us calculate the expected utility for each action</a:t>
            </a:r>
          </a:p>
          <a:p>
            <a:pPr lvl="4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New node types: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Chance nodes (just like BNs)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Actions (rectangles, cannot have parents, act as observed evidence)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Utility node (diamond, depends on action and chance nodes)</a:t>
            </a:r>
          </a:p>
        </p:txBody>
      </p:sp>
    </p:spTree>
    <p:extLst>
      <p:ext uri="{BB962C8B-B14F-4D97-AF65-F5344CB8AC3E}">
        <p14:creationId xmlns:p14="http://schemas.microsoft.com/office/powerpoint/2010/main" val="369518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4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7850188" y="42052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2390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239000" y="53689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3152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5250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4724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4756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66800" y="1447800"/>
            <a:ext cx="4800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Action selection</a:t>
            </a:r>
          </a:p>
          <a:p>
            <a:pPr lvl="3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Instantiate all evidence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Set action node(s) each possible way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Calculate posterior for all parents of utility node, given the evidence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Calculate expected utility for each action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Choose maximizing action</a:t>
            </a:r>
          </a:p>
        </p:txBody>
      </p:sp>
    </p:spTree>
    <p:extLst>
      <p:ext uri="{BB962C8B-B14F-4D97-AF65-F5344CB8AC3E}">
        <p14:creationId xmlns:p14="http://schemas.microsoft.com/office/powerpoint/2010/main" val="1214183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57912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58674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80772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70246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70278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7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96850"/>
              </p:ext>
            </p:extLst>
          </p:nvPr>
        </p:nvGraphicFramePr>
        <p:xfrm>
          <a:off x="5562600" y="4525962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 Box 52"/>
          <p:cNvSpPr txBox="1">
            <a:spLocks noChangeArrowheads="1"/>
          </p:cNvSpPr>
          <p:nvPr/>
        </p:nvSpPr>
        <p:spPr bwMode="auto">
          <a:xfrm>
            <a:off x="457200" y="14478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0" name="Text Box 53"/>
          <p:cNvSpPr txBox="1">
            <a:spLocks noChangeArrowheads="1"/>
          </p:cNvSpPr>
          <p:nvPr/>
        </p:nvSpPr>
        <p:spPr bwMode="auto">
          <a:xfrm>
            <a:off x="457200" y="32766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1" name="Picture 6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981200"/>
            <a:ext cx="3657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784600"/>
            <a:ext cx="3505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0"/>
            <a:ext cx="2667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457200" y="5500688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leave</a:t>
            </a:r>
          </a:p>
        </p:txBody>
      </p:sp>
      <p:pic>
        <p:nvPicPr>
          <p:cNvPr id="25" name="Picture 6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67000"/>
            <a:ext cx="269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0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60960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48" y="1303026"/>
            <a:ext cx="3591652" cy="2430773"/>
          </a:xfrm>
          <a:prstGeom prst="rect">
            <a:avLst/>
          </a:prstGeom>
        </p:spPr>
      </p:pic>
      <p:graphicFrame>
        <p:nvGraphicFramePr>
          <p:cNvPr id="27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29703"/>
              </p:ext>
            </p:extLst>
          </p:nvPr>
        </p:nvGraphicFramePr>
        <p:xfrm>
          <a:off x="8686800" y="4191000"/>
          <a:ext cx="3200400" cy="19812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5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Networks: Notation</a:t>
            </a:r>
          </a:p>
        </p:txBody>
      </p:sp>
      <p:sp>
        <p:nvSpPr>
          <p:cNvPr id="19" name="Text Box 52"/>
          <p:cNvSpPr txBox="1">
            <a:spLocks noChangeArrowheads="1"/>
          </p:cNvSpPr>
          <p:nvPr/>
        </p:nvSpPr>
        <p:spPr bwMode="auto">
          <a:xfrm>
            <a:off x="457200" y="14478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0" name="Text Box 53"/>
          <p:cNvSpPr txBox="1">
            <a:spLocks noChangeArrowheads="1"/>
          </p:cNvSpPr>
          <p:nvPr/>
        </p:nvSpPr>
        <p:spPr bwMode="auto">
          <a:xfrm>
            <a:off x="457200" y="32766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1" name="Picture 6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981200"/>
            <a:ext cx="3657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784600"/>
            <a:ext cx="3505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0"/>
            <a:ext cx="2667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457200" y="5500688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leave</a:t>
            </a:r>
          </a:p>
        </p:txBody>
      </p:sp>
      <p:pic>
        <p:nvPicPr>
          <p:cNvPr id="25" name="Picture 6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67000"/>
            <a:ext cx="269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0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60960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2FF186BB-2692-C026-9945-FAA2D3429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2" y="1447800"/>
            <a:ext cx="6083298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EU(leave) = Expected Utility of taking action leave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In the parentheses, we write an action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Calculating EU requires taking an expectation over chance node outcomes</a:t>
            </a:r>
          </a:p>
          <a:p>
            <a:r>
              <a:rPr lang="en-US" sz="2400" dirty="0">
                <a:latin typeface="Calibri"/>
                <a:cs typeface="Calibri"/>
              </a:rPr>
              <a:t>MEU(</a:t>
            </a:r>
            <a:r>
              <a:rPr lang="en-US" sz="2400" dirty="0" err="1">
                <a:latin typeface="Calibri"/>
                <a:cs typeface="Calibri"/>
              </a:rPr>
              <a:t>ø</a:t>
            </a:r>
            <a:r>
              <a:rPr lang="en-US" sz="2400" dirty="0">
                <a:latin typeface="Calibri"/>
                <a:cs typeface="Calibri"/>
              </a:rPr>
              <a:t>) = Maximum Expected Utility, given no information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In the parentheses, we write the evidence (which nodes we know)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Calculating MEU requires taking a maximum over several expectations (one EU per action)</a:t>
            </a:r>
          </a:p>
        </p:txBody>
      </p:sp>
    </p:spTree>
    <p:extLst>
      <p:ext uri="{BB962C8B-B14F-4D97-AF65-F5344CB8AC3E}">
        <p14:creationId xmlns:p14="http://schemas.microsoft.com/office/powerpoint/2010/main" val="315736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Decisions as Outcome Trees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3733800" y="5791200"/>
            <a:ext cx="8229600" cy="639762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Almost exactly like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/ MDPs</a:t>
            </a:r>
          </a:p>
          <a:p>
            <a:r>
              <a:rPr lang="en-US" sz="2400" dirty="0">
                <a:ea typeface="ＭＳ Ｐゴシック" pitchFamily="34" charset="-128"/>
              </a:rPr>
              <a:t>What’</a:t>
            </a:r>
            <a:r>
              <a:rPr lang="en-US" altLang="ja-JP" sz="2400" dirty="0">
                <a:ea typeface="ＭＳ Ｐゴシック" pitchFamily="34" charset="-128"/>
              </a:rPr>
              <a:t>s changed?</a:t>
            </a:r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21508" name="Group 44"/>
          <p:cNvGrpSpPr>
            <a:grpSpLocks/>
          </p:cNvGrpSpPr>
          <p:nvPr/>
        </p:nvGrpSpPr>
        <p:grpSpPr bwMode="auto">
          <a:xfrm>
            <a:off x="3505200" y="1600200"/>
            <a:ext cx="8534400" cy="3124200"/>
            <a:chOff x="228600" y="1676400"/>
            <a:chExt cx="8534400" cy="3124200"/>
          </a:xfrm>
        </p:grpSpPr>
        <p:grpSp>
          <p:nvGrpSpPr>
            <p:cNvPr id="21509" name="Group 5"/>
            <p:cNvGrpSpPr>
              <a:grpSpLocks/>
            </p:cNvGrpSpPr>
            <p:nvPr/>
          </p:nvGrpSpPr>
          <p:grpSpPr bwMode="auto">
            <a:xfrm>
              <a:off x="228600" y="4267200"/>
              <a:ext cx="1828800" cy="533400"/>
              <a:chOff x="4368" y="1728"/>
              <a:chExt cx="528" cy="336"/>
            </a:xfrm>
          </p:grpSpPr>
          <p:sp>
            <p:nvSpPr>
              <p:cNvPr id="21534" name="Freeform 6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5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U(t,s)</a:t>
                </a:r>
              </a:p>
            </p:txBody>
          </p:sp>
        </p:grpSp>
        <p:sp>
          <p:nvSpPr>
            <p:cNvPr id="21510" name="Oval 3"/>
            <p:cNvSpPr>
              <a:spLocks noChangeArrowheads="1"/>
            </p:cNvSpPr>
            <p:nvPr/>
          </p:nvSpPr>
          <p:spPr bwMode="auto">
            <a:xfrm>
              <a:off x="1447800" y="2895600"/>
              <a:ext cx="13716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sp>
          <p:nvSpPr>
            <p:cNvPr id="21511" name="Oval 3"/>
            <p:cNvSpPr>
              <a:spLocks noChangeArrowheads="1"/>
            </p:cNvSpPr>
            <p:nvPr/>
          </p:nvSpPr>
          <p:spPr bwMode="auto">
            <a:xfrm>
              <a:off x="6172200" y="2895600"/>
              <a:ext cx="1371599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cxnSp>
          <p:nvCxnSpPr>
            <p:cNvPr id="12" name="Straight Arrow Connector 11"/>
            <p:cNvCxnSpPr>
              <a:stCxn id="18" idx="3"/>
              <a:endCxn id="21510" idx="0"/>
            </p:cNvCxnSpPr>
            <p:nvPr/>
          </p:nvCxnSpPr>
          <p:spPr>
            <a:xfrm rot="5400000">
              <a:off x="2914650" y="1352550"/>
              <a:ext cx="762000" cy="2324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8" idx="3"/>
              <a:endCxn id="21511" idx="0"/>
            </p:cNvCxnSpPr>
            <p:nvPr/>
          </p:nvCxnSpPr>
          <p:spPr>
            <a:xfrm rot="16200000" flipH="1">
              <a:off x="5276850" y="1314450"/>
              <a:ext cx="762000" cy="2400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4" name="TextBox 15"/>
            <p:cNvSpPr txBox="1">
              <a:spLocks noChangeArrowheads="1"/>
            </p:cNvSpPr>
            <p:nvPr/>
          </p:nvSpPr>
          <p:spPr bwMode="auto">
            <a:xfrm rot="-1071566">
              <a:off x="2625356" y="221947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take</a:t>
              </a:r>
            </a:p>
          </p:txBody>
        </p:sp>
        <p:sp>
          <p:nvSpPr>
            <p:cNvPr id="21515" name="TextBox 16"/>
            <p:cNvSpPr txBox="1">
              <a:spLocks noChangeArrowheads="1"/>
            </p:cNvSpPr>
            <p:nvPr/>
          </p:nvSpPr>
          <p:spPr bwMode="auto">
            <a:xfrm rot="1093261">
              <a:off x="5444931" y="2278920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leave</a:t>
              </a: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3886200" y="1676400"/>
              <a:ext cx="1143000" cy="4572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{}</a:t>
              </a:r>
            </a:p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21510" idx="4"/>
            </p:cNvCxnSpPr>
            <p:nvPr/>
          </p:nvCxnSpPr>
          <p:spPr>
            <a:xfrm rot="5400000">
              <a:off x="1201737" y="3335338"/>
              <a:ext cx="796925" cy="1066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8" name="TextBox 19"/>
            <p:cNvSpPr txBox="1">
              <a:spLocks noChangeArrowheads="1"/>
            </p:cNvSpPr>
            <p:nvPr/>
          </p:nvSpPr>
          <p:spPr bwMode="auto">
            <a:xfrm rot="-2151216">
              <a:off x="972872" y="3497698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  <p:grpSp>
          <p:nvGrpSpPr>
            <p:cNvPr id="21519" name="Group 21"/>
            <p:cNvGrpSpPr>
              <a:grpSpLocks/>
            </p:cNvGrpSpPr>
            <p:nvPr/>
          </p:nvGrpSpPr>
          <p:grpSpPr bwMode="auto">
            <a:xfrm>
              <a:off x="2209800" y="4267200"/>
              <a:ext cx="1828800" cy="533400"/>
              <a:chOff x="4368" y="1728"/>
              <a:chExt cx="528" cy="336"/>
            </a:xfrm>
          </p:grpSpPr>
          <p:sp>
            <p:nvSpPr>
              <p:cNvPr id="21532" name="Freeform 22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3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U(t,r)</a:t>
                </a:r>
              </a:p>
            </p:txBody>
          </p:sp>
        </p:grpSp>
        <p:cxnSp>
          <p:nvCxnSpPr>
            <p:cNvPr id="25" name="Straight Arrow Connector 24"/>
            <p:cNvCxnSpPr>
              <a:stCxn id="21510" idx="4"/>
            </p:cNvCxnSpPr>
            <p:nvPr/>
          </p:nvCxnSpPr>
          <p:spPr>
            <a:xfrm rot="16200000" flipH="1">
              <a:off x="2230437" y="3373438"/>
              <a:ext cx="796925" cy="990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1" name="TextBox 32"/>
            <p:cNvSpPr txBox="1">
              <a:spLocks noChangeArrowheads="1"/>
            </p:cNvSpPr>
            <p:nvPr/>
          </p:nvSpPr>
          <p:spPr bwMode="auto">
            <a:xfrm rot="2243371">
              <a:off x="25768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grpSp>
          <p:nvGrpSpPr>
            <p:cNvPr id="21522" name="Group 34"/>
            <p:cNvGrpSpPr>
              <a:grpSpLocks/>
            </p:cNvGrpSpPr>
            <p:nvPr/>
          </p:nvGrpSpPr>
          <p:grpSpPr bwMode="auto">
            <a:xfrm>
              <a:off x="4953000" y="4267200"/>
              <a:ext cx="1828800" cy="533400"/>
              <a:chOff x="4368" y="1728"/>
              <a:chExt cx="528" cy="336"/>
            </a:xfrm>
          </p:grpSpPr>
          <p:sp>
            <p:nvSpPr>
              <p:cNvPr id="21530" name="Freeform 35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1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U(l,s)</a:t>
                </a: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>
              <a:off x="5926931" y="3334544"/>
              <a:ext cx="796925" cy="1068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24" name="Group 38"/>
            <p:cNvGrpSpPr>
              <a:grpSpLocks/>
            </p:cNvGrpSpPr>
            <p:nvPr/>
          </p:nvGrpSpPr>
          <p:grpSpPr bwMode="auto">
            <a:xfrm>
              <a:off x="6934200" y="4267200"/>
              <a:ext cx="1828800" cy="533400"/>
              <a:chOff x="4368" y="1728"/>
              <a:chExt cx="528" cy="336"/>
            </a:xfrm>
          </p:grpSpPr>
          <p:sp>
            <p:nvSpPr>
              <p:cNvPr id="21528" name="Freeform 3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29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U(l,r)</a:t>
                </a:r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rot="16200000" flipH="1">
              <a:off x="6955631" y="3374232"/>
              <a:ext cx="796925" cy="989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6" name="TextBox 42"/>
            <p:cNvSpPr txBox="1">
              <a:spLocks noChangeArrowheads="1"/>
            </p:cNvSpPr>
            <p:nvPr/>
          </p:nvSpPr>
          <p:spPr bwMode="auto">
            <a:xfrm rot="2243371">
              <a:off x="73012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sp>
          <p:nvSpPr>
            <p:cNvPr id="21527" name="TextBox 43"/>
            <p:cNvSpPr txBox="1">
              <a:spLocks noChangeArrowheads="1"/>
            </p:cNvSpPr>
            <p:nvPr/>
          </p:nvSpPr>
          <p:spPr bwMode="auto">
            <a:xfrm rot="-2151216">
              <a:off x="5697272" y="3479791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1889895" cy="2209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1000" y="2362200"/>
            <a:ext cx="2493773" cy="1638300"/>
            <a:chOff x="9046973" y="1409700"/>
            <a:chExt cx="3124200" cy="2057400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046973" y="28924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9123173" y="14097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Umbrella</a:t>
              </a:r>
            </a:p>
          </p:txBody>
        </p: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11332973" y="2171700"/>
              <a:ext cx="838200" cy="533400"/>
              <a:chOff x="4368" y="1728"/>
              <a:chExt cx="528" cy="336"/>
            </a:xfrm>
          </p:grpSpPr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39" name="AutoShape 11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280461" y="1676400"/>
              <a:ext cx="1038225" cy="762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2"/>
            <p:cNvCxnSpPr>
              <a:cxnSpLocks noChangeShapeType="1"/>
              <a:stCxn id="33" idx="6"/>
              <a:endCxn id="36" idx="1"/>
            </p:cNvCxnSpPr>
            <p:nvPr/>
          </p:nvCxnSpPr>
          <p:spPr bwMode="auto">
            <a:xfrm flipV="1">
              <a:off x="10283636" y="24384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2016390" cy="1364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800600"/>
            <a:ext cx="1210033" cy="914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00600"/>
            <a:ext cx="1133567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800600"/>
            <a:ext cx="1066800" cy="78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00600"/>
            <a:ext cx="1219200" cy="76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Decision Networks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64785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58674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58674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59436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81534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7086600" y="2019300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7104063" y="30861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851"/>
              </p:ext>
            </p:extLst>
          </p:nvPr>
        </p:nvGraphicFramePr>
        <p:xfrm>
          <a:off x="9525000" y="1524000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88011"/>
              </p:ext>
            </p:extLst>
          </p:nvPr>
        </p:nvGraphicFramePr>
        <p:xfrm>
          <a:off x="7162800" y="4038600"/>
          <a:ext cx="2057400" cy="100647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79" name="Text Box 83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2580" name="Text Box 84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6" name="Picture 2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1" name="Picture 9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800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83" name="Text Box 89"/>
          <p:cNvSpPr txBox="1">
            <a:spLocks noChangeArrowheads="1"/>
          </p:cNvSpPr>
          <p:nvPr/>
        </p:nvSpPr>
        <p:spPr bwMode="auto">
          <a:xfrm>
            <a:off x="457200" y="5410200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take</a:t>
            </a:r>
          </a:p>
        </p:txBody>
      </p:sp>
      <p:pic>
        <p:nvPicPr>
          <p:cNvPr id="9273" name="Picture 9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895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4" name="Picture 10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9400"/>
            <a:ext cx="447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5" name="Picture 10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6096000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100 + 0.3 \cdot 0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6"/>
  <p:tag name="PICTUREFILESIZE" val="290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20 + 0.66 \cdot 70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404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100 + 0.66 \cdot 0 = 34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372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 | \mathrm{bad}) = \sum_w P(w | \mathrm{bad}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6"/>
  <p:tag name="PICTUREFILESIZE" val="88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20 + 0.66 \cdot 70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404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100 + 0.66 \cdot 0 = 34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372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) = \sum_w P(w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44"/>
  <p:tag name="PICTUREFILESIZE" val="70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 | \mathrm{bad}) = \sum_w P(w | \mathrm{bad}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6"/>
  <p:tag name="PICTUREFILESIZE" val="88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good}) = \max_a \mbox{EU}(a | \mathrm{good}) = 9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81"/>
  <p:tag name="PICTUREFILESIZE" val="756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left( \sum_{e'} \, P(e'|e) \mbox{MEU}(e,e') \right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4"/>
  <p:tag name="PICTUREFILESIZE" val="5236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0.59 \cdot (95) + 0.41 \cdot (53) -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50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77.8 - 70 = 7.8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238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) = \max_{a} \sum_s \, P(s|e)\;U(s,a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48"/>
  <p:tag name="ORIGWIDTH" val="318"/>
  <p:tag name="PICTUREFILESIZE" val="3088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) = \sum_w P(w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38"/>
  <p:tag name="PICTUREFILESIZE" val="765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sum_{e'} P(e' | e) \mbox{MEU}(e,e'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0"/>
  <p:tag name="PICTUREFILESIZE" val="3186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) = \max_{a} \sum_s \, P(s|e)\;U(s,a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48"/>
  <p:tag name="ORIGWIDTH" val="318"/>
  <p:tag name="PICTUREFILESIZE" val="3088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left( \sum_{e'} \, P(e'|e) \mbox{MEU}(e,e') \right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4"/>
  <p:tag name="PICTUREFILESIZE" val="5236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sum_{e'} P(e' | e) \mbox{MEU}(e,e'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0"/>
  <p:tag name="PICTUREFILESIZE" val="3186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) = \max_{a} \sum_s \, P(s|e)\;U(s,a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48"/>
  <p:tag name="ORIGWIDTH" val="318"/>
  <p:tag name="PICTUREFILESIZE" val="3088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20 + 0.3 \cdot 70 = 3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5"/>
  <p:tag name="PICTUREFILESIZE" val="354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&#10;\mbox{VPI}(E_j,E_k|e) = \mbox{VPI}(E_j | e) + \mbox{VPI}(E_k | e, E_j)&#10;$}\\[10pt]&#10;\mat{$&#10;\phantom{\mbox{VPI}_{e}(E_j,E_k)} = \mbox{VPI}(E_k | e) + \mbox{VPI}(E_j | e, E_k)&#10;$}&#10;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9"/>
  <p:tag name="PICTUREFILESIZE" val="561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_j,E_k | e) \neq \mbox{VPI}(E_j | e) + \mbox{VPI}(E_k | 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85"/>
  <p:tag name="PICTUREFILESIZE" val="2697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forall E',e : \mbox{VPI}(E'|e)\geq 0\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579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100 + 0.3 \cdot 0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6"/>
  <p:tag name="PICTUREFILESIZE" val="290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) = \sum_w P(w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44"/>
  <p:tag name="PICTUREFILESIZE" val="70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) = \sum_w P(w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38"/>
  <p:tag name="PICTUREFILESIZE" val="765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20 + 0.3 \cdot 70 = 3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5"/>
  <p:tag name="PICTUREFILESIZE" val="354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67083</TotalTime>
  <Words>1413</Words>
  <Application>Microsoft Macintosh PowerPoint</Application>
  <PresentationFormat>Widescreen</PresentationFormat>
  <Paragraphs>366</Paragraphs>
  <Slides>24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Wingdings</vt:lpstr>
      <vt:lpstr>dan-berkeley-nlp-v1</vt:lpstr>
      <vt:lpstr>CS 188: Artificial Intelligence </vt:lpstr>
      <vt:lpstr>Decision Networks</vt:lpstr>
      <vt:lpstr>Decision Networks</vt:lpstr>
      <vt:lpstr>Decision Networks</vt:lpstr>
      <vt:lpstr>Decision Networks</vt:lpstr>
      <vt:lpstr>Decision Networks</vt:lpstr>
      <vt:lpstr>Decision Networks: Notation</vt:lpstr>
      <vt:lpstr>Decisions as Outcome Trees</vt:lpstr>
      <vt:lpstr>Example: Decision Networks</vt:lpstr>
      <vt:lpstr>Decision Networks: Notation</vt:lpstr>
      <vt:lpstr>Decisions as Outcome Trees</vt:lpstr>
      <vt:lpstr>Ghostbusters Decision Network</vt:lpstr>
      <vt:lpstr>Video of Demo Ghostbusters with Probability</vt:lpstr>
      <vt:lpstr>Value of Information</vt:lpstr>
      <vt:lpstr>Value of Information</vt:lpstr>
      <vt:lpstr>VPI Example: Weather</vt:lpstr>
      <vt:lpstr>Value of Information</vt:lpstr>
      <vt:lpstr>VPI: Notation</vt:lpstr>
      <vt:lpstr>VPI: Computation Workflow</vt:lpstr>
      <vt:lpstr>VPI Properties</vt:lpstr>
      <vt:lpstr>Quick VPI Questions</vt:lpstr>
      <vt:lpstr>Value of Imperfect Information?</vt:lpstr>
      <vt:lpstr>VPI Question</vt:lpstr>
      <vt:lpstr>Next Time: Dynamic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Peyrin Kao</cp:lastModifiedBy>
  <cp:revision>3959</cp:revision>
  <cp:lastPrinted>2014-04-08T17:26:54Z</cp:lastPrinted>
  <dcterms:created xsi:type="dcterms:W3CDTF">2004-08-27T04:16:05Z</dcterms:created>
  <dcterms:modified xsi:type="dcterms:W3CDTF">2023-04-10T23:39:24Z</dcterms:modified>
</cp:coreProperties>
</file>